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6" r:id="rId1"/>
  </p:sldMasterIdLst>
  <p:notesMasterIdLst>
    <p:notesMasterId r:id="rId24"/>
  </p:notesMasterIdLst>
  <p:sldIdLst>
    <p:sldId id="256" r:id="rId2"/>
    <p:sldId id="257" r:id="rId3"/>
    <p:sldId id="258" r:id="rId4"/>
    <p:sldId id="259" r:id="rId5"/>
    <p:sldId id="260" r:id="rId6"/>
    <p:sldId id="261" r:id="rId7"/>
    <p:sldId id="263" r:id="rId8"/>
    <p:sldId id="262" r:id="rId9"/>
    <p:sldId id="264" r:id="rId10"/>
    <p:sldId id="269" r:id="rId11"/>
    <p:sldId id="265" r:id="rId12"/>
    <p:sldId id="266" r:id="rId13"/>
    <p:sldId id="268" r:id="rId14"/>
    <p:sldId id="267" r:id="rId15"/>
    <p:sldId id="276" r:id="rId16"/>
    <p:sldId id="277" r:id="rId17"/>
    <p:sldId id="279" r:id="rId18"/>
    <p:sldId id="274" r:id="rId19"/>
    <p:sldId id="278" r:id="rId20"/>
    <p:sldId id="280" r:id="rId21"/>
    <p:sldId id="270" r:id="rId22"/>
    <p:sldId id="273" r:id="rId23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15" autoAdjust="0"/>
    <p:restoredTop sz="94660"/>
  </p:normalViewPr>
  <p:slideViewPr>
    <p:cSldViewPr snapToGrid="0">
      <p:cViewPr varScale="1">
        <p:scale>
          <a:sx n="90" d="100"/>
          <a:sy n="90" d="100"/>
        </p:scale>
        <p:origin x="87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svg"/><Relationship Id="rId1" Type="http://schemas.openxmlformats.org/officeDocument/2006/relationships/image" Target="../media/image1.png"/><Relationship Id="rId4" Type="http://schemas.openxmlformats.org/officeDocument/2006/relationships/image" Target="../media/image4.sv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svg"/><Relationship Id="rId1" Type="http://schemas.openxmlformats.org/officeDocument/2006/relationships/image" Target="../media/image1.png"/><Relationship Id="rId4" Type="http://schemas.openxmlformats.org/officeDocument/2006/relationships/image" Target="../media/image4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18/5/colors/Iconchunking_neutralbg_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61C21B1-B5EF-4BF0-AD8A-EC7E959E5773}" type="doc">
      <dgm:prSet loTypeId="urn:microsoft.com/office/officeart/2018/5/layout/CenteredIconLabelDescriptionList" loCatId="icon" qsTypeId="urn:microsoft.com/office/officeart/2005/8/quickstyle/simple1" qsCatId="simple" csTypeId="urn:microsoft.com/office/officeart/2018/5/colors/Iconchunking_neutralbg_colorful5" csCatId="colorful" phldr="1"/>
      <dgm:spPr/>
      <dgm:t>
        <a:bodyPr/>
        <a:lstStyle/>
        <a:p>
          <a:endParaRPr lang="en-US"/>
        </a:p>
      </dgm:t>
    </dgm:pt>
    <dgm:pt modelId="{68F9EB44-C308-4249-8041-0FBC01E27250}">
      <dgm:prSet/>
      <dgm:spPr/>
      <dgm:t>
        <a:bodyPr/>
        <a:lstStyle/>
        <a:p>
          <a:pPr>
            <a:lnSpc>
              <a:spcPct val="100000"/>
            </a:lnSpc>
            <a:defRPr b="1"/>
          </a:pPr>
          <a:r>
            <a:rPr lang="fr-CA" dirty="0" err="1"/>
            <a:t>What</a:t>
          </a:r>
          <a:r>
            <a:rPr lang="fr-CA" dirty="0"/>
            <a:t> are Exploration </a:t>
          </a:r>
          <a:r>
            <a:rPr lang="fr-CA" dirty="0" err="1"/>
            <a:t>Agreements</a:t>
          </a:r>
          <a:r>
            <a:rPr lang="fr-CA" dirty="0"/>
            <a:t> and </a:t>
          </a:r>
          <a:r>
            <a:rPr lang="fr-CA" dirty="0" err="1"/>
            <a:t>why</a:t>
          </a:r>
          <a:r>
            <a:rPr lang="fr-CA" dirty="0"/>
            <a:t> </a:t>
          </a:r>
          <a:r>
            <a:rPr lang="fr-CA" dirty="0" err="1"/>
            <a:t>negotiate</a:t>
          </a:r>
          <a:r>
            <a:rPr lang="fr-CA" dirty="0"/>
            <a:t> </a:t>
          </a:r>
          <a:r>
            <a:rPr lang="fr-CA" dirty="0" err="1"/>
            <a:t>them</a:t>
          </a:r>
          <a:r>
            <a:rPr lang="fr-CA" dirty="0"/>
            <a:t>?</a:t>
          </a:r>
          <a:endParaRPr lang="en-US" dirty="0"/>
        </a:p>
      </dgm:t>
    </dgm:pt>
    <dgm:pt modelId="{D5FCB9E5-6359-45CC-923D-51CAC010AC89}" type="parTrans" cxnId="{344CFE84-046D-48CA-B4BA-6D77E3410357}">
      <dgm:prSet/>
      <dgm:spPr/>
      <dgm:t>
        <a:bodyPr/>
        <a:lstStyle/>
        <a:p>
          <a:endParaRPr lang="en-US"/>
        </a:p>
      </dgm:t>
    </dgm:pt>
    <dgm:pt modelId="{85D105F2-ED17-403D-988F-91265819961D}" type="sibTrans" cxnId="{344CFE84-046D-48CA-B4BA-6D77E3410357}">
      <dgm:prSet/>
      <dgm:spPr/>
      <dgm:t>
        <a:bodyPr/>
        <a:lstStyle/>
        <a:p>
          <a:endParaRPr lang="en-US"/>
        </a:p>
      </dgm:t>
    </dgm:pt>
    <dgm:pt modelId="{5B672572-DC64-470B-A77B-FCCB4C315370}">
      <dgm:prSet/>
      <dgm:spPr/>
      <dgm:t>
        <a:bodyPr/>
        <a:lstStyle/>
        <a:p>
          <a:pPr>
            <a:lnSpc>
              <a:spcPct val="100000"/>
            </a:lnSpc>
          </a:pPr>
          <a:r>
            <a:rPr lang="fr-CA"/>
            <a:t>What are EAs</a:t>
          </a:r>
          <a:endParaRPr lang="en-US"/>
        </a:p>
      </dgm:t>
    </dgm:pt>
    <dgm:pt modelId="{3E1FFB49-EEE1-4EF6-BC30-48DC284CB4D9}" type="parTrans" cxnId="{BA6BE5E0-C1BA-4DBB-896E-61F2BBB05217}">
      <dgm:prSet/>
      <dgm:spPr/>
      <dgm:t>
        <a:bodyPr/>
        <a:lstStyle/>
        <a:p>
          <a:endParaRPr lang="en-US"/>
        </a:p>
      </dgm:t>
    </dgm:pt>
    <dgm:pt modelId="{358A45BA-EA51-429C-ACA2-6062BB270004}" type="sibTrans" cxnId="{BA6BE5E0-C1BA-4DBB-896E-61F2BBB05217}">
      <dgm:prSet/>
      <dgm:spPr/>
      <dgm:t>
        <a:bodyPr/>
        <a:lstStyle/>
        <a:p>
          <a:endParaRPr lang="en-US"/>
        </a:p>
      </dgm:t>
    </dgm:pt>
    <dgm:pt modelId="{35F280AF-00DA-4DF5-ADE8-2776642D7B15}">
      <dgm:prSet/>
      <dgm:spPr/>
      <dgm:t>
        <a:bodyPr/>
        <a:lstStyle/>
        <a:p>
          <a:pPr>
            <a:lnSpc>
              <a:spcPct val="100000"/>
            </a:lnSpc>
          </a:pPr>
          <a:r>
            <a:rPr lang="fr-CA" dirty="0" err="1"/>
            <a:t>Why</a:t>
          </a:r>
          <a:r>
            <a:rPr lang="fr-CA" dirty="0"/>
            <a:t> </a:t>
          </a:r>
          <a:r>
            <a:rPr lang="fr-CA" dirty="0" err="1"/>
            <a:t>negotiate</a:t>
          </a:r>
          <a:r>
            <a:rPr lang="fr-CA" dirty="0"/>
            <a:t> </a:t>
          </a:r>
          <a:r>
            <a:rPr lang="fr-CA" dirty="0" err="1"/>
            <a:t>EAs</a:t>
          </a:r>
          <a:endParaRPr lang="en-US" dirty="0"/>
        </a:p>
      </dgm:t>
    </dgm:pt>
    <dgm:pt modelId="{6857CF6F-9DCB-4F99-B0FA-37946DDA3132}" type="parTrans" cxnId="{A154159E-C743-4EED-8578-88C0B09B1A38}">
      <dgm:prSet/>
      <dgm:spPr/>
      <dgm:t>
        <a:bodyPr/>
        <a:lstStyle/>
        <a:p>
          <a:endParaRPr lang="en-US"/>
        </a:p>
      </dgm:t>
    </dgm:pt>
    <dgm:pt modelId="{E8561BC2-4784-4816-A5C6-B5EABE9E8573}" type="sibTrans" cxnId="{A154159E-C743-4EED-8578-88C0B09B1A38}">
      <dgm:prSet/>
      <dgm:spPr/>
      <dgm:t>
        <a:bodyPr/>
        <a:lstStyle/>
        <a:p>
          <a:endParaRPr lang="en-US"/>
        </a:p>
      </dgm:t>
    </dgm:pt>
    <dgm:pt modelId="{45861636-4FC8-44CE-80EA-17115E1E690A}">
      <dgm:prSet/>
      <dgm:spPr/>
      <dgm:t>
        <a:bodyPr/>
        <a:lstStyle/>
        <a:p>
          <a:pPr>
            <a:lnSpc>
              <a:spcPct val="100000"/>
            </a:lnSpc>
            <a:defRPr b="1"/>
          </a:pPr>
          <a:r>
            <a:rPr lang="fr-CA" dirty="0"/>
            <a:t>LPFN &amp; </a:t>
          </a:r>
          <a:r>
            <a:rPr lang="fr-CA" dirty="0" err="1"/>
            <a:t>Vior’s</a:t>
          </a:r>
          <a:r>
            <a:rPr lang="fr-CA" dirty="0"/>
            <a:t> Exploration Agreement</a:t>
          </a:r>
          <a:endParaRPr lang="en-US" dirty="0"/>
        </a:p>
      </dgm:t>
    </dgm:pt>
    <dgm:pt modelId="{4646BE90-25F8-4112-B40A-25EA7181349E}" type="parTrans" cxnId="{03357D2C-A9BF-4EB5-9F99-D253F5DB01C6}">
      <dgm:prSet/>
      <dgm:spPr/>
      <dgm:t>
        <a:bodyPr/>
        <a:lstStyle/>
        <a:p>
          <a:endParaRPr lang="en-US"/>
        </a:p>
      </dgm:t>
    </dgm:pt>
    <dgm:pt modelId="{A80F80E4-A579-40CE-84C3-028A344A4A1A}" type="sibTrans" cxnId="{03357D2C-A9BF-4EB5-9F99-D253F5DB01C6}">
      <dgm:prSet/>
      <dgm:spPr/>
      <dgm:t>
        <a:bodyPr/>
        <a:lstStyle/>
        <a:p>
          <a:endParaRPr lang="en-US"/>
        </a:p>
      </dgm:t>
    </dgm:pt>
    <dgm:pt modelId="{CFC4687A-F29E-408C-B396-FBCBC328E092}">
      <dgm:prSet/>
      <dgm:spPr/>
      <dgm:t>
        <a:bodyPr/>
        <a:lstStyle/>
        <a:p>
          <a:pPr>
            <a:lnSpc>
              <a:spcPct val="100000"/>
            </a:lnSpc>
          </a:pPr>
          <a:r>
            <a:rPr lang="fr-CA"/>
            <a:t>Context</a:t>
          </a:r>
          <a:endParaRPr lang="en-US"/>
        </a:p>
      </dgm:t>
    </dgm:pt>
    <dgm:pt modelId="{AC4108F4-63FC-4F62-845A-AAF35EEECBA5}" type="parTrans" cxnId="{E8B3B8E6-9F21-4D9E-95E0-05AC6F077013}">
      <dgm:prSet/>
      <dgm:spPr/>
      <dgm:t>
        <a:bodyPr/>
        <a:lstStyle/>
        <a:p>
          <a:endParaRPr lang="en-US"/>
        </a:p>
      </dgm:t>
    </dgm:pt>
    <dgm:pt modelId="{713FCCBC-75D4-421E-A66B-636073097340}" type="sibTrans" cxnId="{E8B3B8E6-9F21-4D9E-95E0-05AC6F077013}">
      <dgm:prSet/>
      <dgm:spPr/>
      <dgm:t>
        <a:bodyPr/>
        <a:lstStyle/>
        <a:p>
          <a:endParaRPr lang="en-US"/>
        </a:p>
      </dgm:t>
    </dgm:pt>
    <dgm:pt modelId="{C615BAF4-07EE-4C31-A3C1-677816C73C5A}">
      <dgm:prSet/>
      <dgm:spPr/>
      <dgm:t>
        <a:bodyPr/>
        <a:lstStyle/>
        <a:p>
          <a:pPr>
            <a:lnSpc>
              <a:spcPct val="100000"/>
            </a:lnSpc>
          </a:pPr>
          <a:r>
            <a:rPr lang="fr-CA"/>
            <a:t>Key components of the EA</a:t>
          </a:r>
          <a:endParaRPr lang="en-US"/>
        </a:p>
      </dgm:t>
    </dgm:pt>
    <dgm:pt modelId="{6056C3BA-ADBC-4BC5-B75D-F037B4BCCDC8}" type="parTrans" cxnId="{5F4FF657-D3FF-4FB1-B611-4F811F2ABA9B}">
      <dgm:prSet/>
      <dgm:spPr/>
      <dgm:t>
        <a:bodyPr/>
        <a:lstStyle/>
        <a:p>
          <a:endParaRPr lang="en-US"/>
        </a:p>
      </dgm:t>
    </dgm:pt>
    <dgm:pt modelId="{871F1858-B0A9-402F-97D3-30DB12414E11}" type="sibTrans" cxnId="{5F4FF657-D3FF-4FB1-B611-4F811F2ABA9B}">
      <dgm:prSet/>
      <dgm:spPr/>
      <dgm:t>
        <a:bodyPr/>
        <a:lstStyle/>
        <a:p>
          <a:endParaRPr lang="en-US"/>
        </a:p>
      </dgm:t>
    </dgm:pt>
    <dgm:pt modelId="{B2A249EE-2EE4-42E0-9366-72B9C9BAD165}" type="pres">
      <dgm:prSet presAssocID="{461C21B1-B5EF-4BF0-AD8A-EC7E959E5773}" presName="root" presStyleCnt="0">
        <dgm:presLayoutVars>
          <dgm:dir/>
          <dgm:resizeHandles val="exact"/>
        </dgm:presLayoutVars>
      </dgm:prSet>
      <dgm:spPr/>
    </dgm:pt>
    <dgm:pt modelId="{8F613988-743D-4F5F-84BA-B805976F1804}" type="pres">
      <dgm:prSet presAssocID="{68F9EB44-C308-4249-8041-0FBC01E27250}" presName="compNode" presStyleCnt="0"/>
      <dgm:spPr/>
    </dgm:pt>
    <dgm:pt modelId="{048D84A5-5744-43D7-93B0-CBFC5D93B416}" type="pres">
      <dgm:prSet presAssocID="{68F9EB44-C308-4249-8041-0FBC01E27250}" presName="iconRect" presStyleLbl="node1" presStyleIdx="0" presStyleCnt="2"/>
      <dgm:spPr>
        <a:blipFill>
          <a:blip xmlns:r="http://schemas.openxmlformats.org/officeDocument/2006/relationships" r:embed="rId1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Labor with solid fill"/>
        </a:ext>
      </dgm:extLst>
    </dgm:pt>
    <dgm:pt modelId="{272F21C0-7B0F-4719-B544-61C49386E911}" type="pres">
      <dgm:prSet presAssocID="{68F9EB44-C308-4249-8041-0FBC01E27250}" presName="iconSpace" presStyleCnt="0"/>
      <dgm:spPr/>
    </dgm:pt>
    <dgm:pt modelId="{865355B8-560D-4564-93FC-4DD38B65D71D}" type="pres">
      <dgm:prSet presAssocID="{68F9EB44-C308-4249-8041-0FBC01E27250}" presName="parTx" presStyleLbl="revTx" presStyleIdx="0" presStyleCnt="4">
        <dgm:presLayoutVars>
          <dgm:chMax val="0"/>
          <dgm:chPref val="0"/>
        </dgm:presLayoutVars>
      </dgm:prSet>
      <dgm:spPr/>
    </dgm:pt>
    <dgm:pt modelId="{29ED752A-1A58-49D1-B2A7-6C5D3A2D37EB}" type="pres">
      <dgm:prSet presAssocID="{68F9EB44-C308-4249-8041-0FBC01E27250}" presName="txSpace" presStyleCnt="0"/>
      <dgm:spPr/>
    </dgm:pt>
    <dgm:pt modelId="{92D7F8C3-0A7B-4078-9477-9B677EBF7020}" type="pres">
      <dgm:prSet presAssocID="{68F9EB44-C308-4249-8041-0FBC01E27250}" presName="desTx" presStyleLbl="revTx" presStyleIdx="1" presStyleCnt="4">
        <dgm:presLayoutVars/>
      </dgm:prSet>
      <dgm:spPr/>
    </dgm:pt>
    <dgm:pt modelId="{83B36202-D87D-4585-8A58-28535379B25E}" type="pres">
      <dgm:prSet presAssocID="{85D105F2-ED17-403D-988F-91265819961D}" presName="sibTrans" presStyleCnt="0"/>
      <dgm:spPr/>
    </dgm:pt>
    <dgm:pt modelId="{1761695A-27EB-479F-84D1-9FC2A55AB313}" type="pres">
      <dgm:prSet presAssocID="{45861636-4FC8-44CE-80EA-17115E1E690A}" presName="compNode" presStyleCnt="0"/>
      <dgm:spPr/>
    </dgm:pt>
    <dgm:pt modelId="{81935193-CCC5-453D-8230-422ED966354E}" type="pres">
      <dgm:prSet presAssocID="{45861636-4FC8-44CE-80EA-17115E1E690A}" presName="iconRect" presStyleLbl="node1" presStyleIdx="1" presStyleCnt="2"/>
      <dgm:spPr>
        <a:blipFill>
          <a:blip xmlns:r="http://schemas.openxmlformats.org/officeDocument/2006/relationships"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ontract with solid fill"/>
        </a:ext>
      </dgm:extLst>
    </dgm:pt>
    <dgm:pt modelId="{2A13105D-1F5F-4BE6-972D-3514B7A6A9DB}" type="pres">
      <dgm:prSet presAssocID="{45861636-4FC8-44CE-80EA-17115E1E690A}" presName="iconSpace" presStyleCnt="0"/>
      <dgm:spPr/>
    </dgm:pt>
    <dgm:pt modelId="{CB543781-25CB-499F-AA78-48DC0F4E2D26}" type="pres">
      <dgm:prSet presAssocID="{45861636-4FC8-44CE-80EA-17115E1E690A}" presName="parTx" presStyleLbl="revTx" presStyleIdx="2" presStyleCnt="4">
        <dgm:presLayoutVars>
          <dgm:chMax val="0"/>
          <dgm:chPref val="0"/>
        </dgm:presLayoutVars>
      </dgm:prSet>
      <dgm:spPr/>
    </dgm:pt>
    <dgm:pt modelId="{D51E72C8-2DEA-4D3E-B1DD-72B5CEEFB113}" type="pres">
      <dgm:prSet presAssocID="{45861636-4FC8-44CE-80EA-17115E1E690A}" presName="txSpace" presStyleCnt="0"/>
      <dgm:spPr/>
    </dgm:pt>
    <dgm:pt modelId="{99609521-C2BA-464A-8014-0B876979B69D}" type="pres">
      <dgm:prSet presAssocID="{45861636-4FC8-44CE-80EA-17115E1E690A}" presName="desTx" presStyleLbl="revTx" presStyleIdx="3" presStyleCnt="4">
        <dgm:presLayoutVars/>
      </dgm:prSet>
      <dgm:spPr/>
    </dgm:pt>
  </dgm:ptLst>
  <dgm:cxnLst>
    <dgm:cxn modelId="{03357D2C-A9BF-4EB5-9F99-D253F5DB01C6}" srcId="{461C21B1-B5EF-4BF0-AD8A-EC7E959E5773}" destId="{45861636-4FC8-44CE-80EA-17115E1E690A}" srcOrd="1" destOrd="0" parTransId="{4646BE90-25F8-4112-B40A-25EA7181349E}" sibTransId="{A80F80E4-A579-40CE-84C3-028A344A4A1A}"/>
    <dgm:cxn modelId="{8C660764-2685-46E8-BA23-613A8E00B1BA}" type="presOf" srcId="{68F9EB44-C308-4249-8041-0FBC01E27250}" destId="{865355B8-560D-4564-93FC-4DD38B65D71D}" srcOrd="0" destOrd="0" presId="urn:microsoft.com/office/officeart/2018/5/layout/CenteredIconLabelDescriptionList"/>
    <dgm:cxn modelId="{5F4FF657-D3FF-4FB1-B611-4F811F2ABA9B}" srcId="{45861636-4FC8-44CE-80EA-17115E1E690A}" destId="{C615BAF4-07EE-4C31-A3C1-677816C73C5A}" srcOrd="1" destOrd="0" parTransId="{6056C3BA-ADBC-4BC5-B75D-F037B4BCCDC8}" sibTransId="{871F1858-B0A9-402F-97D3-30DB12414E11}"/>
    <dgm:cxn modelId="{6113055A-92CD-4615-ABC7-F47E7A56D4F5}" type="presOf" srcId="{CFC4687A-F29E-408C-B396-FBCBC328E092}" destId="{99609521-C2BA-464A-8014-0B876979B69D}" srcOrd="0" destOrd="0" presId="urn:microsoft.com/office/officeart/2018/5/layout/CenteredIconLabelDescriptionList"/>
    <dgm:cxn modelId="{344CFE84-046D-48CA-B4BA-6D77E3410357}" srcId="{461C21B1-B5EF-4BF0-AD8A-EC7E959E5773}" destId="{68F9EB44-C308-4249-8041-0FBC01E27250}" srcOrd="0" destOrd="0" parTransId="{D5FCB9E5-6359-45CC-923D-51CAC010AC89}" sibTransId="{85D105F2-ED17-403D-988F-91265819961D}"/>
    <dgm:cxn modelId="{FF246F92-FE37-4AF6-AB2B-268101368E71}" type="presOf" srcId="{5B672572-DC64-470B-A77B-FCCB4C315370}" destId="{92D7F8C3-0A7B-4078-9477-9B677EBF7020}" srcOrd="0" destOrd="0" presId="urn:microsoft.com/office/officeart/2018/5/layout/CenteredIconLabelDescriptionList"/>
    <dgm:cxn modelId="{A154159E-C743-4EED-8578-88C0B09B1A38}" srcId="{68F9EB44-C308-4249-8041-0FBC01E27250}" destId="{35F280AF-00DA-4DF5-ADE8-2776642D7B15}" srcOrd="1" destOrd="0" parTransId="{6857CF6F-9DCB-4F99-B0FA-37946DDA3132}" sibTransId="{E8561BC2-4784-4816-A5C6-B5EABE9E8573}"/>
    <dgm:cxn modelId="{E20F75CA-9382-4D09-ABC1-B850AA03F14D}" type="presOf" srcId="{35F280AF-00DA-4DF5-ADE8-2776642D7B15}" destId="{92D7F8C3-0A7B-4078-9477-9B677EBF7020}" srcOrd="0" destOrd="1" presId="urn:microsoft.com/office/officeart/2018/5/layout/CenteredIconLabelDescriptionList"/>
    <dgm:cxn modelId="{5ED122DC-87AF-4AD3-9C7D-860E22D410A4}" type="presOf" srcId="{C615BAF4-07EE-4C31-A3C1-677816C73C5A}" destId="{99609521-C2BA-464A-8014-0B876979B69D}" srcOrd="0" destOrd="1" presId="urn:microsoft.com/office/officeart/2018/5/layout/CenteredIconLabelDescriptionList"/>
    <dgm:cxn modelId="{05BB79DF-63A1-4CA8-AAFC-78A1C9498CE7}" type="presOf" srcId="{461C21B1-B5EF-4BF0-AD8A-EC7E959E5773}" destId="{B2A249EE-2EE4-42E0-9366-72B9C9BAD165}" srcOrd="0" destOrd="0" presId="urn:microsoft.com/office/officeart/2018/5/layout/CenteredIconLabelDescriptionList"/>
    <dgm:cxn modelId="{BA6BE5E0-C1BA-4DBB-896E-61F2BBB05217}" srcId="{68F9EB44-C308-4249-8041-0FBC01E27250}" destId="{5B672572-DC64-470B-A77B-FCCB4C315370}" srcOrd="0" destOrd="0" parTransId="{3E1FFB49-EEE1-4EF6-BC30-48DC284CB4D9}" sibTransId="{358A45BA-EA51-429C-ACA2-6062BB270004}"/>
    <dgm:cxn modelId="{E8B3B8E6-9F21-4D9E-95E0-05AC6F077013}" srcId="{45861636-4FC8-44CE-80EA-17115E1E690A}" destId="{CFC4687A-F29E-408C-B396-FBCBC328E092}" srcOrd="0" destOrd="0" parTransId="{AC4108F4-63FC-4F62-845A-AAF35EEECBA5}" sibTransId="{713FCCBC-75D4-421E-A66B-636073097340}"/>
    <dgm:cxn modelId="{DD3843FF-567A-43D5-9A26-4DF038093992}" type="presOf" srcId="{45861636-4FC8-44CE-80EA-17115E1E690A}" destId="{CB543781-25CB-499F-AA78-48DC0F4E2D26}" srcOrd="0" destOrd="0" presId="urn:microsoft.com/office/officeart/2018/5/layout/CenteredIconLabelDescriptionList"/>
    <dgm:cxn modelId="{9197B158-D83D-4BBD-BC54-3BBAB34D5DC9}" type="presParOf" srcId="{B2A249EE-2EE4-42E0-9366-72B9C9BAD165}" destId="{8F613988-743D-4F5F-84BA-B805976F1804}" srcOrd="0" destOrd="0" presId="urn:microsoft.com/office/officeart/2018/5/layout/CenteredIconLabelDescriptionList"/>
    <dgm:cxn modelId="{7348256C-1C2E-4FB4-A849-031C16810127}" type="presParOf" srcId="{8F613988-743D-4F5F-84BA-B805976F1804}" destId="{048D84A5-5744-43D7-93B0-CBFC5D93B416}" srcOrd="0" destOrd="0" presId="urn:microsoft.com/office/officeart/2018/5/layout/CenteredIconLabelDescriptionList"/>
    <dgm:cxn modelId="{3E96D50E-0427-4F72-8E98-18C536B8CF24}" type="presParOf" srcId="{8F613988-743D-4F5F-84BA-B805976F1804}" destId="{272F21C0-7B0F-4719-B544-61C49386E911}" srcOrd="1" destOrd="0" presId="urn:microsoft.com/office/officeart/2018/5/layout/CenteredIconLabelDescriptionList"/>
    <dgm:cxn modelId="{AFA95871-6D69-490C-B824-5F9B7F54AC43}" type="presParOf" srcId="{8F613988-743D-4F5F-84BA-B805976F1804}" destId="{865355B8-560D-4564-93FC-4DD38B65D71D}" srcOrd="2" destOrd="0" presId="urn:microsoft.com/office/officeart/2018/5/layout/CenteredIconLabelDescriptionList"/>
    <dgm:cxn modelId="{A85E700E-4568-4A5F-8681-4AA4C48448F5}" type="presParOf" srcId="{8F613988-743D-4F5F-84BA-B805976F1804}" destId="{29ED752A-1A58-49D1-B2A7-6C5D3A2D37EB}" srcOrd="3" destOrd="0" presId="urn:microsoft.com/office/officeart/2018/5/layout/CenteredIconLabelDescriptionList"/>
    <dgm:cxn modelId="{E2DAF003-8C74-460D-A0EE-5A0157281C9B}" type="presParOf" srcId="{8F613988-743D-4F5F-84BA-B805976F1804}" destId="{92D7F8C3-0A7B-4078-9477-9B677EBF7020}" srcOrd="4" destOrd="0" presId="urn:microsoft.com/office/officeart/2018/5/layout/CenteredIconLabelDescriptionList"/>
    <dgm:cxn modelId="{9845C96F-EDDD-45C2-94FD-4E646554BA8B}" type="presParOf" srcId="{B2A249EE-2EE4-42E0-9366-72B9C9BAD165}" destId="{83B36202-D87D-4585-8A58-28535379B25E}" srcOrd="1" destOrd="0" presId="urn:microsoft.com/office/officeart/2018/5/layout/CenteredIconLabelDescriptionList"/>
    <dgm:cxn modelId="{763B8337-6BF0-4BBC-A3FE-BEE80F00FBF4}" type="presParOf" srcId="{B2A249EE-2EE4-42E0-9366-72B9C9BAD165}" destId="{1761695A-27EB-479F-84D1-9FC2A55AB313}" srcOrd="2" destOrd="0" presId="urn:microsoft.com/office/officeart/2018/5/layout/CenteredIconLabelDescriptionList"/>
    <dgm:cxn modelId="{FFB6D653-C46E-412B-BA9D-458A3A448BE0}" type="presParOf" srcId="{1761695A-27EB-479F-84D1-9FC2A55AB313}" destId="{81935193-CCC5-453D-8230-422ED966354E}" srcOrd="0" destOrd="0" presId="urn:microsoft.com/office/officeart/2018/5/layout/CenteredIconLabelDescriptionList"/>
    <dgm:cxn modelId="{3F2EB837-F672-4B2B-8455-9CF308D7DB20}" type="presParOf" srcId="{1761695A-27EB-479F-84D1-9FC2A55AB313}" destId="{2A13105D-1F5F-4BE6-972D-3514B7A6A9DB}" srcOrd="1" destOrd="0" presId="urn:microsoft.com/office/officeart/2018/5/layout/CenteredIconLabelDescriptionList"/>
    <dgm:cxn modelId="{5B33069E-2F75-4712-8F10-A25FB1122267}" type="presParOf" srcId="{1761695A-27EB-479F-84D1-9FC2A55AB313}" destId="{CB543781-25CB-499F-AA78-48DC0F4E2D26}" srcOrd="2" destOrd="0" presId="urn:microsoft.com/office/officeart/2018/5/layout/CenteredIconLabelDescriptionList"/>
    <dgm:cxn modelId="{421E3D91-9235-44DE-B5A6-1FC1D99B361F}" type="presParOf" srcId="{1761695A-27EB-479F-84D1-9FC2A55AB313}" destId="{D51E72C8-2DEA-4D3E-B1DD-72B5CEEFB113}" srcOrd="3" destOrd="0" presId="urn:microsoft.com/office/officeart/2018/5/layout/CenteredIconLabelDescriptionList"/>
    <dgm:cxn modelId="{C9DF0279-E239-4897-A1CB-0B06EA9605B1}" type="presParOf" srcId="{1761695A-27EB-479F-84D1-9FC2A55AB313}" destId="{99609521-C2BA-464A-8014-0B876979B69D}" srcOrd="4" destOrd="0" presId="urn:microsoft.com/office/officeart/2018/5/layout/CenteredIconLabelDescription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08359CC6-8B5F-471F-A0E0-3DB801860F22}" type="doc">
      <dgm:prSet loTypeId="urn:microsoft.com/office/officeart/2017/3/layout/DropPinTimeline" loCatId="process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4569D5DA-4B8B-459C-8524-A72658AA8FEF}">
      <dgm:prSet/>
      <dgm:spPr/>
      <dgm:t>
        <a:bodyPr/>
        <a:lstStyle/>
        <a:p>
          <a:pPr>
            <a:defRPr b="1"/>
          </a:pPr>
          <a:r>
            <a:rPr lang="en-US"/>
            <a:t>Spring/summer 2024</a:t>
          </a:r>
        </a:p>
      </dgm:t>
    </dgm:pt>
    <dgm:pt modelId="{16FBF0B3-0901-493B-B358-E358DE5428E8}" type="parTrans" cxnId="{28AE0486-FA5F-4C27-AC31-3BAF67802148}">
      <dgm:prSet/>
      <dgm:spPr/>
      <dgm:t>
        <a:bodyPr/>
        <a:lstStyle/>
        <a:p>
          <a:endParaRPr lang="en-US"/>
        </a:p>
      </dgm:t>
    </dgm:pt>
    <dgm:pt modelId="{30472E77-6898-497C-A74E-C50A90DD51FC}" type="sibTrans" cxnId="{28AE0486-FA5F-4C27-AC31-3BAF67802148}">
      <dgm:prSet/>
      <dgm:spPr/>
      <dgm:t>
        <a:bodyPr/>
        <a:lstStyle/>
        <a:p>
          <a:endParaRPr lang="en-US"/>
        </a:p>
      </dgm:t>
    </dgm:pt>
    <dgm:pt modelId="{B051B4F9-2BA7-4D89-991B-D4EC53796173}">
      <dgm:prSet/>
      <dgm:spPr/>
      <dgm:t>
        <a:bodyPr/>
        <a:lstStyle/>
        <a:p>
          <a:r>
            <a:rPr lang="en-US" dirty="0" err="1"/>
            <a:t>Vior</a:t>
          </a:r>
          <a:r>
            <a:rPr lang="en-US" dirty="0"/>
            <a:t> applied to the MRNF for permits required to conduct exploration work on its mining claims at the </a:t>
          </a:r>
          <a:r>
            <a:rPr lang="en-US" dirty="0" err="1"/>
            <a:t>Belleterre</a:t>
          </a:r>
          <a:r>
            <a:rPr lang="en-US" dirty="0"/>
            <a:t> Gold Project site</a:t>
          </a:r>
        </a:p>
      </dgm:t>
    </dgm:pt>
    <dgm:pt modelId="{434BD830-16C8-4B11-AA2D-2263E64C7FBA}" type="parTrans" cxnId="{B25E028C-95EE-4993-9167-21045AFC13EA}">
      <dgm:prSet/>
      <dgm:spPr/>
      <dgm:t>
        <a:bodyPr/>
        <a:lstStyle/>
        <a:p>
          <a:endParaRPr lang="en-US"/>
        </a:p>
      </dgm:t>
    </dgm:pt>
    <dgm:pt modelId="{4F647649-1C79-4580-AC11-7A64080B5A1D}" type="sibTrans" cxnId="{B25E028C-95EE-4993-9167-21045AFC13EA}">
      <dgm:prSet/>
      <dgm:spPr/>
      <dgm:t>
        <a:bodyPr/>
        <a:lstStyle/>
        <a:p>
          <a:endParaRPr lang="en-US"/>
        </a:p>
      </dgm:t>
    </dgm:pt>
    <dgm:pt modelId="{F08257D6-E5FC-46AD-8F4B-D86B0E422C11}">
      <dgm:prSet/>
      <dgm:spPr/>
      <dgm:t>
        <a:bodyPr/>
        <a:lstStyle/>
        <a:p>
          <a:pPr>
            <a:defRPr b="1"/>
          </a:pPr>
          <a:r>
            <a:rPr lang="en-US"/>
            <a:t>Summer 2024</a:t>
          </a:r>
        </a:p>
      </dgm:t>
    </dgm:pt>
    <dgm:pt modelId="{D7C738B3-48F8-4DD9-A19C-412A272E9118}" type="parTrans" cxnId="{7F564055-BE5D-4DF3-B648-1F02DDA9A68A}">
      <dgm:prSet/>
      <dgm:spPr/>
      <dgm:t>
        <a:bodyPr/>
        <a:lstStyle/>
        <a:p>
          <a:endParaRPr lang="en-US"/>
        </a:p>
      </dgm:t>
    </dgm:pt>
    <dgm:pt modelId="{E837C992-AC4D-49A6-AD24-F7D7926C4C1E}" type="sibTrans" cxnId="{7F564055-BE5D-4DF3-B648-1F02DDA9A68A}">
      <dgm:prSet/>
      <dgm:spPr/>
      <dgm:t>
        <a:bodyPr/>
        <a:lstStyle/>
        <a:p>
          <a:endParaRPr lang="en-US"/>
        </a:p>
      </dgm:t>
    </dgm:pt>
    <dgm:pt modelId="{4B96177C-9449-47C1-9D65-0A7FCA2EFBB6}">
      <dgm:prSet/>
      <dgm:spPr/>
      <dgm:t>
        <a:bodyPr/>
        <a:lstStyle/>
        <a:p>
          <a:r>
            <a:rPr lang="en-US" dirty="0"/>
            <a:t>Formal consultation process was carried out by the MRNF</a:t>
          </a:r>
        </a:p>
      </dgm:t>
    </dgm:pt>
    <dgm:pt modelId="{9FFBABAE-BC60-4816-A52E-DCFD4B898DE5}" type="parTrans" cxnId="{BD528000-310D-479E-B8FC-55B3A06B04E4}">
      <dgm:prSet/>
      <dgm:spPr/>
      <dgm:t>
        <a:bodyPr/>
        <a:lstStyle/>
        <a:p>
          <a:endParaRPr lang="en-US"/>
        </a:p>
      </dgm:t>
    </dgm:pt>
    <dgm:pt modelId="{A89B85E9-B304-4FB2-AA9C-A4B77933CF1D}" type="sibTrans" cxnId="{BD528000-310D-479E-B8FC-55B3A06B04E4}">
      <dgm:prSet/>
      <dgm:spPr/>
      <dgm:t>
        <a:bodyPr/>
        <a:lstStyle/>
        <a:p>
          <a:endParaRPr lang="en-US"/>
        </a:p>
      </dgm:t>
    </dgm:pt>
    <dgm:pt modelId="{2F0776F0-CEF6-4D7A-B931-A691C2899369}">
      <dgm:prSet/>
      <dgm:spPr/>
      <dgm:t>
        <a:bodyPr/>
        <a:lstStyle/>
        <a:p>
          <a:pPr>
            <a:defRPr b="1"/>
          </a:pPr>
          <a:r>
            <a:rPr lang="en-US"/>
            <a:t>End of summer 2024</a:t>
          </a:r>
        </a:p>
      </dgm:t>
    </dgm:pt>
    <dgm:pt modelId="{C9EB8EFA-6E48-40B8-B420-9FCBD839ECA2}" type="parTrans" cxnId="{FBD2BA2F-7C78-4C4B-AE5B-84986CDE0890}">
      <dgm:prSet/>
      <dgm:spPr/>
      <dgm:t>
        <a:bodyPr/>
        <a:lstStyle/>
        <a:p>
          <a:endParaRPr lang="en-US"/>
        </a:p>
      </dgm:t>
    </dgm:pt>
    <dgm:pt modelId="{D53F47AF-8EB7-4AC0-BC8A-76E9970602FE}" type="sibTrans" cxnId="{FBD2BA2F-7C78-4C4B-AE5B-84986CDE0890}">
      <dgm:prSet/>
      <dgm:spPr/>
      <dgm:t>
        <a:bodyPr/>
        <a:lstStyle/>
        <a:p>
          <a:endParaRPr lang="en-US"/>
        </a:p>
      </dgm:t>
    </dgm:pt>
    <dgm:pt modelId="{AF134E6E-7D65-4278-B5B2-8E73A9503FCF}">
      <dgm:prSet/>
      <dgm:spPr/>
      <dgm:t>
        <a:bodyPr/>
        <a:lstStyle/>
        <a:p>
          <a:r>
            <a:rPr lang="en-US" dirty="0"/>
            <a:t>MRNF issued the permits, although LPFN took issue with the consultation process</a:t>
          </a:r>
        </a:p>
      </dgm:t>
    </dgm:pt>
    <dgm:pt modelId="{FA947E6D-FE0C-436E-BC29-79E18F6FA3AE}" type="parTrans" cxnId="{CB7C32AE-C9DD-4161-82CA-2E1E0DBE59EF}">
      <dgm:prSet/>
      <dgm:spPr/>
      <dgm:t>
        <a:bodyPr/>
        <a:lstStyle/>
        <a:p>
          <a:endParaRPr lang="en-US"/>
        </a:p>
      </dgm:t>
    </dgm:pt>
    <dgm:pt modelId="{1181AA3E-4365-4298-ADAD-07C46949E7D0}" type="sibTrans" cxnId="{CB7C32AE-C9DD-4161-82CA-2E1E0DBE59EF}">
      <dgm:prSet/>
      <dgm:spPr/>
      <dgm:t>
        <a:bodyPr/>
        <a:lstStyle/>
        <a:p>
          <a:endParaRPr lang="en-US"/>
        </a:p>
      </dgm:t>
    </dgm:pt>
    <dgm:pt modelId="{68161F02-B8A4-4764-881E-9FE02C440DBA}">
      <dgm:prSet/>
      <dgm:spPr/>
      <dgm:t>
        <a:bodyPr/>
        <a:lstStyle/>
        <a:p>
          <a:pPr>
            <a:defRPr b="1"/>
          </a:pPr>
          <a:r>
            <a:rPr lang="en-US"/>
            <a:t>Fall 2024</a:t>
          </a:r>
        </a:p>
      </dgm:t>
    </dgm:pt>
    <dgm:pt modelId="{08B620FD-0D2F-47BF-A7C8-3C5F5C55C0C3}" type="parTrans" cxnId="{DDC91441-3F18-4790-9E13-396611D1021E}">
      <dgm:prSet/>
      <dgm:spPr/>
      <dgm:t>
        <a:bodyPr/>
        <a:lstStyle/>
        <a:p>
          <a:endParaRPr lang="en-US"/>
        </a:p>
      </dgm:t>
    </dgm:pt>
    <dgm:pt modelId="{E992E02D-59BF-4FA5-B55C-0C30DCE5A410}" type="sibTrans" cxnId="{DDC91441-3F18-4790-9E13-396611D1021E}">
      <dgm:prSet/>
      <dgm:spPr/>
      <dgm:t>
        <a:bodyPr/>
        <a:lstStyle/>
        <a:p>
          <a:endParaRPr lang="en-US"/>
        </a:p>
      </dgm:t>
    </dgm:pt>
    <dgm:pt modelId="{0AA75AE2-80D1-40AB-BA5C-9FC19965C52D}">
      <dgm:prSet/>
      <dgm:spPr/>
      <dgm:t>
        <a:bodyPr/>
        <a:lstStyle/>
        <a:p>
          <a:r>
            <a:rPr lang="en-US" dirty="0"/>
            <a:t>Drills were brought onto the project site, despite LPFN disagreeing with the consultation conducted by the MRNF</a:t>
          </a:r>
        </a:p>
        <a:p>
          <a:r>
            <a:rPr lang="en-US" dirty="0"/>
            <a:t>LPFN Set up a check-point</a:t>
          </a:r>
        </a:p>
      </dgm:t>
    </dgm:pt>
    <dgm:pt modelId="{0042EA49-F3B0-463A-BD6C-3EE1B93A0358}" type="parTrans" cxnId="{A62EB75B-AF03-4BB4-A7BA-ABFEDAD856D5}">
      <dgm:prSet/>
      <dgm:spPr/>
      <dgm:t>
        <a:bodyPr/>
        <a:lstStyle/>
        <a:p>
          <a:endParaRPr lang="en-US"/>
        </a:p>
      </dgm:t>
    </dgm:pt>
    <dgm:pt modelId="{84E64A73-8E8F-47AA-A2FD-E81B3EDDC262}" type="sibTrans" cxnId="{A62EB75B-AF03-4BB4-A7BA-ABFEDAD856D5}">
      <dgm:prSet/>
      <dgm:spPr/>
      <dgm:t>
        <a:bodyPr/>
        <a:lstStyle/>
        <a:p>
          <a:endParaRPr lang="en-US"/>
        </a:p>
      </dgm:t>
    </dgm:pt>
    <dgm:pt modelId="{D9DD566E-0BE7-47AD-A18D-FC00009AC2B6}">
      <dgm:prSet/>
      <dgm:spPr/>
      <dgm:t>
        <a:bodyPr/>
        <a:lstStyle/>
        <a:p>
          <a:r>
            <a:rPr lang="en-US" dirty="0"/>
            <a:t>Parties initiated negotiations to resolve the situation</a:t>
          </a:r>
        </a:p>
      </dgm:t>
    </dgm:pt>
    <dgm:pt modelId="{34F5BEC0-EF53-47D4-A86B-96892741EA13}" type="parTrans" cxnId="{FB2CADBF-5AF9-4F6A-9D03-ECEAA863E817}">
      <dgm:prSet/>
      <dgm:spPr/>
      <dgm:t>
        <a:bodyPr/>
        <a:lstStyle/>
        <a:p>
          <a:endParaRPr lang="fr-CA"/>
        </a:p>
      </dgm:t>
    </dgm:pt>
    <dgm:pt modelId="{E6B2D296-07B0-40B5-A135-DC624F36CB27}" type="sibTrans" cxnId="{FB2CADBF-5AF9-4F6A-9D03-ECEAA863E817}">
      <dgm:prSet/>
      <dgm:spPr/>
      <dgm:t>
        <a:bodyPr/>
        <a:lstStyle/>
        <a:p>
          <a:endParaRPr lang="en-US"/>
        </a:p>
      </dgm:t>
    </dgm:pt>
    <dgm:pt modelId="{D8742EFE-BBCF-4C31-BA5E-3FE1E2100EA9}" type="pres">
      <dgm:prSet presAssocID="{08359CC6-8B5F-471F-A0E0-3DB801860F22}" presName="root" presStyleCnt="0">
        <dgm:presLayoutVars>
          <dgm:chMax/>
          <dgm:chPref/>
          <dgm:animLvl val="lvl"/>
        </dgm:presLayoutVars>
      </dgm:prSet>
      <dgm:spPr/>
    </dgm:pt>
    <dgm:pt modelId="{45C6D8B5-071B-4C7C-BB38-58ED9E175E3A}" type="pres">
      <dgm:prSet presAssocID="{08359CC6-8B5F-471F-A0E0-3DB801860F22}" presName="divider" presStyleLbl="fgAcc1" presStyleIdx="0" presStyleCnt="5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  <a:tailEnd type="triangle" w="lg" len="lg"/>
        </a:ln>
        <a:effectLst/>
      </dgm:spPr>
    </dgm:pt>
    <dgm:pt modelId="{FF2ECEE6-F160-4D69-9FA5-01C495DDE0BC}" type="pres">
      <dgm:prSet presAssocID="{08359CC6-8B5F-471F-A0E0-3DB801860F22}" presName="nodes" presStyleCnt="0">
        <dgm:presLayoutVars>
          <dgm:chMax/>
          <dgm:chPref/>
          <dgm:animLvl val="lvl"/>
        </dgm:presLayoutVars>
      </dgm:prSet>
      <dgm:spPr/>
    </dgm:pt>
    <dgm:pt modelId="{674619F7-46A0-4D10-ADC0-2E1E8CA648C1}" type="pres">
      <dgm:prSet presAssocID="{4569D5DA-4B8B-459C-8524-A72658AA8FEF}" presName="composite" presStyleCnt="0"/>
      <dgm:spPr/>
    </dgm:pt>
    <dgm:pt modelId="{D91BD257-5EA9-4B2C-9E16-10106DBECAB4}" type="pres">
      <dgm:prSet presAssocID="{4569D5DA-4B8B-459C-8524-A72658AA8FEF}" presName="ConnectorPoint" presStyleLbl="lnNode1" presStyleIdx="0" presStyleCnt="4"/>
      <dgm:spPr>
        <a:solidFill>
          <a:schemeClr val="accent5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9EA93A91-1EE2-497A-B3D6-0587BF45E10E}" type="pres">
      <dgm:prSet presAssocID="{4569D5DA-4B8B-459C-8524-A72658AA8FEF}" presName="DropPinPlaceHolder" presStyleCnt="0"/>
      <dgm:spPr/>
    </dgm:pt>
    <dgm:pt modelId="{C53B96C4-E8DC-40E4-A5F4-4433E7E92CFC}" type="pres">
      <dgm:prSet presAssocID="{4569D5DA-4B8B-459C-8524-A72658AA8FEF}" presName="DropPin" presStyleLbl="alignNode1" presStyleIdx="0" presStyleCnt="4"/>
      <dgm:spPr/>
    </dgm:pt>
    <dgm:pt modelId="{2ABDA2F6-EC2F-40FA-A0E8-C88A4694E133}" type="pres">
      <dgm:prSet presAssocID="{4569D5DA-4B8B-459C-8524-A72658AA8FEF}" presName="Ellipse" presStyleLbl="fgAcc1" presStyleIdx="1" presStyleCnt="5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noFill/>
          <a:prstDash val="solid"/>
          <a:miter lim="800000"/>
        </a:ln>
        <a:effectLst/>
      </dgm:spPr>
    </dgm:pt>
    <dgm:pt modelId="{E45F9826-4840-431E-9D6F-8569FA18B544}" type="pres">
      <dgm:prSet presAssocID="{4569D5DA-4B8B-459C-8524-A72658AA8FEF}" presName="L2TextContainer" presStyleLbl="revTx" presStyleIdx="0" presStyleCnt="8">
        <dgm:presLayoutVars>
          <dgm:bulletEnabled val="1"/>
        </dgm:presLayoutVars>
      </dgm:prSet>
      <dgm:spPr/>
    </dgm:pt>
    <dgm:pt modelId="{D39160B9-C4BB-460E-87B9-A3F675B3F43B}" type="pres">
      <dgm:prSet presAssocID="{4569D5DA-4B8B-459C-8524-A72658AA8FEF}" presName="L1TextContainer" presStyleLbl="revTx" presStyleIdx="1" presStyleCnt="8">
        <dgm:presLayoutVars>
          <dgm:chMax val="1"/>
          <dgm:chPref val="1"/>
          <dgm:bulletEnabled val="1"/>
        </dgm:presLayoutVars>
      </dgm:prSet>
      <dgm:spPr/>
    </dgm:pt>
    <dgm:pt modelId="{079E52CE-D72F-4F93-8AAC-E960A74AA9DF}" type="pres">
      <dgm:prSet presAssocID="{4569D5DA-4B8B-459C-8524-A72658AA8FEF}" presName="ConnectLine" presStyleLbl="sibTrans1D1" presStyleIdx="0" presStyleCnt="4"/>
      <dgm:spPr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8615A7AE-E564-4CCF-92B2-11EB83FCCE96}" type="pres">
      <dgm:prSet presAssocID="{4569D5DA-4B8B-459C-8524-A72658AA8FEF}" presName="EmptyPlaceHolder" presStyleCnt="0"/>
      <dgm:spPr/>
    </dgm:pt>
    <dgm:pt modelId="{65AE1578-5762-4B2E-8C7A-D27D8648E810}" type="pres">
      <dgm:prSet presAssocID="{30472E77-6898-497C-A74E-C50A90DD51FC}" presName="spaceBetweenRectangles" presStyleCnt="0"/>
      <dgm:spPr/>
    </dgm:pt>
    <dgm:pt modelId="{364D7E72-61C7-4C02-BF96-563A1DE8B3AB}" type="pres">
      <dgm:prSet presAssocID="{F08257D6-E5FC-46AD-8F4B-D86B0E422C11}" presName="composite" presStyleCnt="0"/>
      <dgm:spPr/>
    </dgm:pt>
    <dgm:pt modelId="{CE789177-E3A9-4216-AC36-EC9FBECD6AC0}" type="pres">
      <dgm:prSet presAssocID="{F08257D6-E5FC-46AD-8F4B-D86B0E422C11}" presName="ConnectorPoint" presStyleLbl="lnNode1" presStyleIdx="1" presStyleCnt="4"/>
      <dgm:spPr>
        <a:solidFill>
          <a:schemeClr val="accent5">
            <a:hueOff val="-643840"/>
            <a:satOff val="0"/>
            <a:lumOff val="-1699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B67808B0-04FD-494A-87D4-0C288294366F}" type="pres">
      <dgm:prSet presAssocID="{F08257D6-E5FC-46AD-8F4B-D86B0E422C11}" presName="DropPinPlaceHolder" presStyleCnt="0"/>
      <dgm:spPr/>
    </dgm:pt>
    <dgm:pt modelId="{40EACAFB-871E-4CBC-8205-63AA70FE1D5B}" type="pres">
      <dgm:prSet presAssocID="{F08257D6-E5FC-46AD-8F4B-D86B0E422C11}" presName="DropPin" presStyleLbl="alignNode1" presStyleIdx="1" presStyleCnt="4"/>
      <dgm:spPr/>
    </dgm:pt>
    <dgm:pt modelId="{B7CB443D-EA49-41D6-9D4A-0F0DA3DEDE5E}" type="pres">
      <dgm:prSet presAssocID="{F08257D6-E5FC-46AD-8F4B-D86B0E422C11}" presName="Ellipse" presStyleLbl="fgAcc1" presStyleIdx="2" presStyleCnt="5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noFill/>
          <a:prstDash val="solid"/>
          <a:miter lim="800000"/>
        </a:ln>
        <a:effectLst/>
      </dgm:spPr>
    </dgm:pt>
    <dgm:pt modelId="{5669B321-0409-4FFA-B456-EB00570AA0AF}" type="pres">
      <dgm:prSet presAssocID="{F08257D6-E5FC-46AD-8F4B-D86B0E422C11}" presName="L2TextContainer" presStyleLbl="revTx" presStyleIdx="2" presStyleCnt="8">
        <dgm:presLayoutVars>
          <dgm:bulletEnabled val="1"/>
        </dgm:presLayoutVars>
      </dgm:prSet>
      <dgm:spPr/>
    </dgm:pt>
    <dgm:pt modelId="{EE5C44B6-832D-4C08-A3CA-87147E851B26}" type="pres">
      <dgm:prSet presAssocID="{F08257D6-E5FC-46AD-8F4B-D86B0E422C11}" presName="L1TextContainer" presStyleLbl="revTx" presStyleIdx="3" presStyleCnt="8">
        <dgm:presLayoutVars>
          <dgm:chMax val="1"/>
          <dgm:chPref val="1"/>
          <dgm:bulletEnabled val="1"/>
        </dgm:presLayoutVars>
      </dgm:prSet>
      <dgm:spPr/>
    </dgm:pt>
    <dgm:pt modelId="{BE7BFC16-FDE2-4FA0-92BF-257163AD1148}" type="pres">
      <dgm:prSet presAssocID="{F08257D6-E5FC-46AD-8F4B-D86B0E422C11}" presName="ConnectLine" presStyleLbl="sibTrans1D1" presStyleIdx="1" presStyleCnt="4"/>
      <dgm:spPr>
        <a:noFill/>
        <a:ln w="12700" cap="flat" cmpd="sng" algn="ctr">
          <a:solidFill>
            <a:schemeClr val="accent5">
              <a:hueOff val="-643840"/>
              <a:satOff val="0"/>
              <a:lumOff val="-1699"/>
              <a:alphaOff val="0"/>
            </a:schemeClr>
          </a:solidFill>
          <a:prstDash val="dash"/>
          <a:miter lim="800000"/>
        </a:ln>
        <a:effectLst/>
      </dgm:spPr>
    </dgm:pt>
    <dgm:pt modelId="{19F59BCB-0787-4949-947A-EC46E15D3715}" type="pres">
      <dgm:prSet presAssocID="{F08257D6-E5FC-46AD-8F4B-D86B0E422C11}" presName="EmptyPlaceHolder" presStyleCnt="0"/>
      <dgm:spPr/>
    </dgm:pt>
    <dgm:pt modelId="{ED9B71DC-E7FB-4229-90D4-C879F03288B5}" type="pres">
      <dgm:prSet presAssocID="{E837C992-AC4D-49A6-AD24-F7D7926C4C1E}" presName="spaceBetweenRectangles" presStyleCnt="0"/>
      <dgm:spPr/>
    </dgm:pt>
    <dgm:pt modelId="{61A28452-1E6D-4245-A276-47A54DB9C11D}" type="pres">
      <dgm:prSet presAssocID="{2F0776F0-CEF6-4D7A-B931-A691C2899369}" presName="composite" presStyleCnt="0"/>
      <dgm:spPr/>
    </dgm:pt>
    <dgm:pt modelId="{9FA5E3AC-63D2-4203-B5CE-7679A58E560A}" type="pres">
      <dgm:prSet presAssocID="{2F0776F0-CEF6-4D7A-B931-A691C2899369}" presName="ConnectorPoint" presStyleLbl="lnNode1" presStyleIdx="2" presStyleCnt="4"/>
      <dgm:spPr>
        <a:solidFill>
          <a:schemeClr val="accent5">
            <a:hueOff val="-1287680"/>
            <a:satOff val="0"/>
            <a:lumOff val="-3399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978C9FC9-BA2B-4C15-BB8E-35843457D308}" type="pres">
      <dgm:prSet presAssocID="{2F0776F0-CEF6-4D7A-B931-A691C2899369}" presName="DropPinPlaceHolder" presStyleCnt="0"/>
      <dgm:spPr/>
    </dgm:pt>
    <dgm:pt modelId="{BB17A872-2308-405C-B680-1B32634CDAB6}" type="pres">
      <dgm:prSet presAssocID="{2F0776F0-CEF6-4D7A-B931-A691C2899369}" presName="DropPin" presStyleLbl="alignNode1" presStyleIdx="2" presStyleCnt="4"/>
      <dgm:spPr/>
    </dgm:pt>
    <dgm:pt modelId="{55BE0434-6D61-4D09-9482-D4AA52A422EC}" type="pres">
      <dgm:prSet presAssocID="{2F0776F0-CEF6-4D7A-B931-A691C2899369}" presName="Ellipse" presStyleLbl="fgAcc1" presStyleIdx="3" presStyleCnt="5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noFill/>
          <a:prstDash val="solid"/>
          <a:miter lim="800000"/>
        </a:ln>
        <a:effectLst/>
      </dgm:spPr>
    </dgm:pt>
    <dgm:pt modelId="{09384531-1F7F-46BF-8827-ED00040E77F8}" type="pres">
      <dgm:prSet presAssocID="{2F0776F0-CEF6-4D7A-B931-A691C2899369}" presName="L2TextContainer" presStyleLbl="revTx" presStyleIdx="4" presStyleCnt="8">
        <dgm:presLayoutVars>
          <dgm:bulletEnabled val="1"/>
        </dgm:presLayoutVars>
      </dgm:prSet>
      <dgm:spPr/>
    </dgm:pt>
    <dgm:pt modelId="{42C622E8-CC3E-49A8-B123-6CA3B187ABD0}" type="pres">
      <dgm:prSet presAssocID="{2F0776F0-CEF6-4D7A-B931-A691C2899369}" presName="L1TextContainer" presStyleLbl="revTx" presStyleIdx="5" presStyleCnt="8">
        <dgm:presLayoutVars>
          <dgm:chMax val="1"/>
          <dgm:chPref val="1"/>
          <dgm:bulletEnabled val="1"/>
        </dgm:presLayoutVars>
      </dgm:prSet>
      <dgm:spPr/>
    </dgm:pt>
    <dgm:pt modelId="{69677FF8-D93C-492F-B72D-6A015F864A21}" type="pres">
      <dgm:prSet presAssocID="{2F0776F0-CEF6-4D7A-B931-A691C2899369}" presName="ConnectLine" presStyleLbl="sibTrans1D1" presStyleIdx="2" presStyleCnt="4"/>
      <dgm:spPr>
        <a:noFill/>
        <a:ln w="12700" cap="flat" cmpd="sng" algn="ctr">
          <a:solidFill>
            <a:schemeClr val="accent5">
              <a:hueOff val="-1287680"/>
              <a:satOff val="0"/>
              <a:lumOff val="-3399"/>
              <a:alphaOff val="0"/>
            </a:schemeClr>
          </a:solidFill>
          <a:prstDash val="dash"/>
          <a:miter lim="800000"/>
        </a:ln>
        <a:effectLst/>
      </dgm:spPr>
    </dgm:pt>
    <dgm:pt modelId="{D2110259-9050-47D0-BFB9-08C11E9988E9}" type="pres">
      <dgm:prSet presAssocID="{2F0776F0-CEF6-4D7A-B931-A691C2899369}" presName="EmptyPlaceHolder" presStyleCnt="0"/>
      <dgm:spPr/>
    </dgm:pt>
    <dgm:pt modelId="{2DF0F2E3-E5C1-49B6-97DD-B500586A4842}" type="pres">
      <dgm:prSet presAssocID="{D53F47AF-8EB7-4AC0-BC8A-76E9970602FE}" presName="spaceBetweenRectangles" presStyleCnt="0"/>
      <dgm:spPr/>
    </dgm:pt>
    <dgm:pt modelId="{27F91235-954C-40B0-B39E-489279267504}" type="pres">
      <dgm:prSet presAssocID="{68161F02-B8A4-4764-881E-9FE02C440DBA}" presName="composite" presStyleCnt="0"/>
      <dgm:spPr/>
    </dgm:pt>
    <dgm:pt modelId="{BA1B6EB6-3510-4DBF-AFD3-672B66BCC13A}" type="pres">
      <dgm:prSet presAssocID="{68161F02-B8A4-4764-881E-9FE02C440DBA}" presName="ConnectorPoint" presStyleLbl="lnNode1" presStyleIdx="3" presStyleCnt="4"/>
      <dgm:spPr>
        <a:solidFill>
          <a:schemeClr val="accent5">
            <a:hueOff val="-1931520"/>
            <a:satOff val="0"/>
            <a:lumOff val="-5098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D1FD66C5-8D26-4509-B118-7699DEF58821}" type="pres">
      <dgm:prSet presAssocID="{68161F02-B8A4-4764-881E-9FE02C440DBA}" presName="DropPinPlaceHolder" presStyleCnt="0"/>
      <dgm:spPr/>
    </dgm:pt>
    <dgm:pt modelId="{3C2C2AC3-9969-478A-81F5-64E69AACB700}" type="pres">
      <dgm:prSet presAssocID="{68161F02-B8A4-4764-881E-9FE02C440DBA}" presName="DropPin" presStyleLbl="alignNode1" presStyleIdx="3" presStyleCnt="4"/>
      <dgm:spPr/>
    </dgm:pt>
    <dgm:pt modelId="{1D9612B4-FC64-4BC9-8F72-DB09DD3C5327}" type="pres">
      <dgm:prSet presAssocID="{68161F02-B8A4-4764-881E-9FE02C440DBA}" presName="Ellipse" presStyleLbl="fgAcc1" presStyleIdx="4" presStyleCnt="5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noFill/>
          <a:prstDash val="solid"/>
          <a:miter lim="800000"/>
        </a:ln>
        <a:effectLst/>
      </dgm:spPr>
    </dgm:pt>
    <dgm:pt modelId="{67684BEE-7FD5-4B28-BF6D-4B7B6306FB27}" type="pres">
      <dgm:prSet presAssocID="{68161F02-B8A4-4764-881E-9FE02C440DBA}" presName="L2TextContainer" presStyleLbl="revTx" presStyleIdx="6" presStyleCnt="8">
        <dgm:presLayoutVars>
          <dgm:bulletEnabled val="1"/>
        </dgm:presLayoutVars>
      </dgm:prSet>
      <dgm:spPr/>
    </dgm:pt>
    <dgm:pt modelId="{53216830-0705-4EE0-9803-CF4EE2A35B68}" type="pres">
      <dgm:prSet presAssocID="{68161F02-B8A4-4764-881E-9FE02C440DBA}" presName="L1TextContainer" presStyleLbl="revTx" presStyleIdx="7" presStyleCnt="8">
        <dgm:presLayoutVars>
          <dgm:chMax val="1"/>
          <dgm:chPref val="1"/>
          <dgm:bulletEnabled val="1"/>
        </dgm:presLayoutVars>
      </dgm:prSet>
      <dgm:spPr/>
    </dgm:pt>
    <dgm:pt modelId="{85B3CE27-E546-4DF6-92D6-902439E00E6F}" type="pres">
      <dgm:prSet presAssocID="{68161F02-B8A4-4764-881E-9FE02C440DBA}" presName="ConnectLine" presStyleLbl="sibTrans1D1" presStyleIdx="3" presStyleCnt="4"/>
      <dgm:spPr>
        <a:noFill/>
        <a:ln w="12700" cap="flat" cmpd="sng" algn="ctr">
          <a:solidFill>
            <a:schemeClr val="accent5">
              <a:hueOff val="-1931520"/>
              <a:satOff val="0"/>
              <a:lumOff val="-5098"/>
              <a:alphaOff val="0"/>
            </a:schemeClr>
          </a:solidFill>
          <a:prstDash val="dash"/>
          <a:miter lim="800000"/>
        </a:ln>
        <a:effectLst/>
      </dgm:spPr>
    </dgm:pt>
    <dgm:pt modelId="{2E2E0720-6E90-4578-AE2C-B7412D1D99A4}" type="pres">
      <dgm:prSet presAssocID="{68161F02-B8A4-4764-881E-9FE02C440DBA}" presName="EmptyPlaceHolder" presStyleCnt="0"/>
      <dgm:spPr/>
    </dgm:pt>
  </dgm:ptLst>
  <dgm:cxnLst>
    <dgm:cxn modelId="{BD528000-310D-479E-B8FC-55B3A06B04E4}" srcId="{F08257D6-E5FC-46AD-8F4B-D86B0E422C11}" destId="{4B96177C-9449-47C1-9D65-0A7FCA2EFBB6}" srcOrd="0" destOrd="0" parTransId="{9FFBABAE-BC60-4816-A52E-DCFD4B898DE5}" sibTransId="{A89B85E9-B304-4FB2-AA9C-A4B77933CF1D}"/>
    <dgm:cxn modelId="{FBD2BA2F-7C78-4C4B-AE5B-84986CDE0890}" srcId="{08359CC6-8B5F-471F-A0E0-3DB801860F22}" destId="{2F0776F0-CEF6-4D7A-B931-A691C2899369}" srcOrd="2" destOrd="0" parTransId="{C9EB8EFA-6E48-40B8-B420-9FCBD839ECA2}" sibTransId="{D53F47AF-8EB7-4AC0-BC8A-76E9970602FE}"/>
    <dgm:cxn modelId="{041A1737-21E0-47D2-A2A8-4EBFBBB09F43}" type="presOf" srcId="{2F0776F0-CEF6-4D7A-B931-A691C2899369}" destId="{42C622E8-CC3E-49A8-B123-6CA3B187ABD0}" srcOrd="0" destOrd="0" presId="urn:microsoft.com/office/officeart/2017/3/layout/DropPinTimeline"/>
    <dgm:cxn modelId="{EFDAAA3F-F91C-454B-8D9E-2C6AC6221202}" type="presOf" srcId="{B051B4F9-2BA7-4D89-991B-D4EC53796173}" destId="{E45F9826-4840-431E-9D6F-8569FA18B544}" srcOrd="0" destOrd="0" presId="urn:microsoft.com/office/officeart/2017/3/layout/DropPinTimeline"/>
    <dgm:cxn modelId="{A62EB75B-AF03-4BB4-A7BA-ABFEDAD856D5}" srcId="{68161F02-B8A4-4764-881E-9FE02C440DBA}" destId="{0AA75AE2-80D1-40AB-BA5C-9FC19965C52D}" srcOrd="0" destOrd="0" parTransId="{0042EA49-F3B0-463A-BD6C-3EE1B93A0358}" sibTransId="{84E64A73-8E8F-47AA-A2FD-E81B3EDDC262}"/>
    <dgm:cxn modelId="{DDC91441-3F18-4790-9E13-396611D1021E}" srcId="{08359CC6-8B5F-471F-A0E0-3DB801860F22}" destId="{68161F02-B8A4-4764-881E-9FE02C440DBA}" srcOrd="3" destOrd="0" parTransId="{08B620FD-0D2F-47BF-A7C8-3C5F5C55C0C3}" sibTransId="{E992E02D-59BF-4FA5-B55C-0C30DCE5A410}"/>
    <dgm:cxn modelId="{FE972450-8021-4969-A70D-CDEB31D5C74B}" type="presOf" srcId="{68161F02-B8A4-4764-881E-9FE02C440DBA}" destId="{53216830-0705-4EE0-9803-CF4EE2A35B68}" srcOrd="0" destOrd="0" presId="urn:microsoft.com/office/officeart/2017/3/layout/DropPinTimeline"/>
    <dgm:cxn modelId="{7F564055-BE5D-4DF3-B648-1F02DDA9A68A}" srcId="{08359CC6-8B5F-471F-A0E0-3DB801860F22}" destId="{F08257D6-E5FC-46AD-8F4B-D86B0E422C11}" srcOrd="1" destOrd="0" parTransId="{D7C738B3-48F8-4DD9-A19C-412A272E9118}" sibTransId="{E837C992-AC4D-49A6-AD24-F7D7926C4C1E}"/>
    <dgm:cxn modelId="{28AE0486-FA5F-4C27-AC31-3BAF67802148}" srcId="{08359CC6-8B5F-471F-A0E0-3DB801860F22}" destId="{4569D5DA-4B8B-459C-8524-A72658AA8FEF}" srcOrd="0" destOrd="0" parTransId="{16FBF0B3-0901-493B-B358-E358DE5428E8}" sibTransId="{30472E77-6898-497C-A74E-C50A90DD51FC}"/>
    <dgm:cxn modelId="{B25E028C-95EE-4993-9167-21045AFC13EA}" srcId="{4569D5DA-4B8B-459C-8524-A72658AA8FEF}" destId="{B051B4F9-2BA7-4D89-991B-D4EC53796173}" srcOrd="0" destOrd="0" parTransId="{434BD830-16C8-4B11-AA2D-2263E64C7FBA}" sibTransId="{4F647649-1C79-4580-AC11-7A64080B5A1D}"/>
    <dgm:cxn modelId="{003CF293-89F0-4598-AD1C-9C911BF400F6}" type="presOf" srcId="{D9DD566E-0BE7-47AD-A18D-FC00009AC2B6}" destId="{67684BEE-7FD5-4B28-BF6D-4B7B6306FB27}" srcOrd="0" destOrd="1" presId="urn:microsoft.com/office/officeart/2017/3/layout/DropPinTimeline"/>
    <dgm:cxn modelId="{0DB17A9A-C0FF-4380-BE3D-7B5DF5548B9F}" type="presOf" srcId="{AF134E6E-7D65-4278-B5B2-8E73A9503FCF}" destId="{09384531-1F7F-46BF-8827-ED00040E77F8}" srcOrd="0" destOrd="0" presId="urn:microsoft.com/office/officeart/2017/3/layout/DropPinTimeline"/>
    <dgm:cxn modelId="{8B9AD3A2-F559-4635-8CE3-9986B62FD28E}" type="presOf" srcId="{F08257D6-E5FC-46AD-8F4B-D86B0E422C11}" destId="{EE5C44B6-832D-4C08-A3CA-87147E851B26}" srcOrd="0" destOrd="0" presId="urn:microsoft.com/office/officeart/2017/3/layout/DropPinTimeline"/>
    <dgm:cxn modelId="{CB7C32AE-C9DD-4161-82CA-2E1E0DBE59EF}" srcId="{2F0776F0-CEF6-4D7A-B931-A691C2899369}" destId="{AF134E6E-7D65-4278-B5B2-8E73A9503FCF}" srcOrd="0" destOrd="0" parTransId="{FA947E6D-FE0C-436E-BC29-79E18F6FA3AE}" sibTransId="{1181AA3E-4365-4298-ADAD-07C46949E7D0}"/>
    <dgm:cxn modelId="{70399CBA-BF69-479E-B56C-7E8BF7836A1B}" type="presOf" srcId="{08359CC6-8B5F-471F-A0E0-3DB801860F22}" destId="{D8742EFE-BBCF-4C31-BA5E-3FE1E2100EA9}" srcOrd="0" destOrd="0" presId="urn:microsoft.com/office/officeart/2017/3/layout/DropPinTimeline"/>
    <dgm:cxn modelId="{FB2CADBF-5AF9-4F6A-9D03-ECEAA863E817}" srcId="{68161F02-B8A4-4764-881E-9FE02C440DBA}" destId="{D9DD566E-0BE7-47AD-A18D-FC00009AC2B6}" srcOrd="1" destOrd="0" parTransId="{34F5BEC0-EF53-47D4-A86B-96892741EA13}" sibTransId="{E6B2D296-07B0-40B5-A135-DC624F36CB27}"/>
    <dgm:cxn modelId="{0C03C2C2-C392-4D1D-84AB-A66BA02767DD}" type="presOf" srcId="{4B96177C-9449-47C1-9D65-0A7FCA2EFBB6}" destId="{5669B321-0409-4FFA-B456-EB00570AA0AF}" srcOrd="0" destOrd="0" presId="urn:microsoft.com/office/officeart/2017/3/layout/DropPinTimeline"/>
    <dgm:cxn modelId="{DD2B48C7-5CD9-4CEF-9E6F-33894E79B7B2}" type="presOf" srcId="{0AA75AE2-80D1-40AB-BA5C-9FC19965C52D}" destId="{67684BEE-7FD5-4B28-BF6D-4B7B6306FB27}" srcOrd="0" destOrd="0" presId="urn:microsoft.com/office/officeart/2017/3/layout/DropPinTimeline"/>
    <dgm:cxn modelId="{2914EFC7-555F-4A97-9086-22ABE8AE95B9}" type="presOf" srcId="{4569D5DA-4B8B-459C-8524-A72658AA8FEF}" destId="{D39160B9-C4BB-460E-87B9-A3F675B3F43B}" srcOrd="0" destOrd="0" presId="urn:microsoft.com/office/officeart/2017/3/layout/DropPinTimeline"/>
    <dgm:cxn modelId="{2D03DA77-4367-4660-961F-EAEDFDB6E97B}" type="presParOf" srcId="{D8742EFE-BBCF-4C31-BA5E-3FE1E2100EA9}" destId="{45C6D8B5-071B-4C7C-BB38-58ED9E175E3A}" srcOrd="0" destOrd="0" presId="urn:microsoft.com/office/officeart/2017/3/layout/DropPinTimeline"/>
    <dgm:cxn modelId="{794CF266-E81D-45C0-8883-3FDE40642B81}" type="presParOf" srcId="{D8742EFE-BBCF-4C31-BA5E-3FE1E2100EA9}" destId="{FF2ECEE6-F160-4D69-9FA5-01C495DDE0BC}" srcOrd="1" destOrd="0" presId="urn:microsoft.com/office/officeart/2017/3/layout/DropPinTimeline"/>
    <dgm:cxn modelId="{72DA3AA9-9BE6-4901-A93F-5C76F41146F4}" type="presParOf" srcId="{FF2ECEE6-F160-4D69-9FA5-01C495DDE0BC}" destId="{674619F7-46A0-4D10-ADC0-2E1E8CA648C1}" srcOrd="0" destOrd="0" presId="urn:microsoft.com/office/officeart/2017/3/layout/DropPinTimeline"/>
    <dgm:cxn modelId="{5C18F7CE-7C87-4DA6-8FCF-78A9028EC991}" type="presParOf" srcId="{674619F7-46A0-4D10-ADC0-2E1E8CA648C1}" destId="{D91BD257-5EA9-4B2C-9E16-10106DBECAB4}" srcOrd="0" destOrd="0" presId="urn:microsoft.com/office/officeart/2017/3/layout/DropPinTimeline"/>
    <dgm:cxn modelId="{A4FBDAD0-06D5-45BB-A6B9-73C338D6C9BC}" type="presParOf" srcId="{674619F7-46A0-4D10-ADC0-2E1E8CA648C1}" destId="{9EA93A91-1EE2-497A-B3D6-0587BF45E10E}" srcOrd="1" destOrd="0" presId="urn:microsoft.com/office/officeart/2017/3/layout/DropPinTimeline"/>
    <dgm:cxn modelId="{D6B78402-7338-4BCD-B0A7-B183D556DDED}" type="presParOf" srcId="{9EA93A91-1EE2-497A-B3D6-0587BF45E10E}" destId="{C53B96C4-E8DC-40E4-A5F4-4433E7E92CFC}" srcOrd="0" destOrd="0" presId="urn:microsoft.com/office/officeart/2017/3/layout/DropPinTimeline"/>
    <dgm:cxn modelId="{3F206A10-82D8-41F4-A3D6-098791ABBF26}" type="presParOf" srcId="{9EA93A91-1EE2-497A-B3D6-0587BF45E10E}" destId="{2ABDA2F6-EC2F-40FA-A0E8-C88A4694E133}" srcOrd="1" destOrd="0" presId="urn:microsoft.com/office/officeart/2017/3/layout/DropPinTimeline"/>
    <dgm:cxn modelId="{507D6044-18E5-49A9-95A6-1ED4CA62112E}" type="presParOf" srcId="{674619F7-46A0-4D10-ADC0-2E1E8CA648C1}" destId="{E45F9826-4840-431E-9D6F-8569FA18B544}" srcOrd="2" destOrd="0" presId="urn:microsoft.com/office/officeart/2017/3/layout/DropPinTimeline"/>
    <dgm:cxn modelId="{499E1B35-63AD-4211-A80C-8687284261FD}" type="presParOf" srcId="{674619F7-46A0-4D10-ADC0-2E1E8CA648C1}" destId="{D39160B9-C4BB-460E-87B9-A3F675B3F43B}" srcOrd="3" destOrd="0" presId="urn:microsoft.com/office/officeart/2017/3/layout/DropPinTimeline"/>
    <dgm:cxn modelId="{3A384C95-0019-4EA1-83FC-BF751EE9C2C2}" type="presParOf" srcId="{674619F7-46A0-4D10-ADC0-2E1E8CA648C1}" destId="{079E52CE-D72F-4F93-8AAC-E960A74AA9DF}" srcOrd="4" destOrd="0" presId="urn:microsoft.com/office/officeart/2017/3/layout/DropPinTimeline"/>
    <dgm:cxn modelId="{47F997DC-A74A-41C2-81EE-F94787A299A8}" type="presParOf" srcId="{674619F7-46A0-4D10-ADC0-2E1E8CA648C1}" destId="{8615A7AE-E564-4CCF-92B2-11EB83FCCE96}" srcOrd="5" destOrd="0" presId="urn:microsoft.com/office/officeart/2017/3/layout/DropPinTimeline"/>
    <dgm:cxn modelId="{F4FFF877-5B90-4385-BD6D-3ADFDF6D4189}" type="presParOf" srcId="{FF2ECEE6-F160-4D69-9FA5-01C495DDE0BC}" destId="{65AE1578-5762-4B2E-8C7A-D27D8648E810}" srcOrd="1" destOrd="0" presId="urn:microsoft.com/office/officeart/2017/3/layout/DropPinTimeline"/>
    <dgm:cxn modelId="{6D648CFA-7AAF-4D0C-9C32-6D38D9C6A38C}" type="presParOf" srcId="{FF2ECEE6-F160-4D69-9FA5-01C495DDE0BC}" destId="{364D7E72-61C7-4C02-BF96-563A1DE8B3AB}" srcOrd="2" destOrd="0" presId="urn:microsoft.com/office/officeart/2017/3/layout/DropPinTimeline"/>
    <dgm:cxn modelId="{EFBCB3A9-E076-4BD0-B3C1-9FC084DD2DB5}" type="presParOf" srcId="{364D7E72-61C7-4C02-BF96-563A1DE8B3AB}" destId="{CE789177-E3A9-4216-AC36-EC9FBECD6AC0}" srcOrd="0" destOrd="0" presId="urn:microsoft.com/office/officeart/2017/3/layout/DropPinTimeline"/>
    <dgm:cxn modelId="{81F66346-BFF3-4446-BD64-E3D0AA58FB33}" type="presParOf" srcId="{364D7E72-61C7-4C02-BF96-563A1DE8B3AB}" destId="{B67808B0-04FD-494A-87D4-0C288294366F}" srcOrd="1" destOrd="0" presId="urn:microsoft.com/office/officeart/2017/3/layout/DropPinTimeline"/>
    <dgm:cxn modelId="{FCF8AD1D-7F55-4ED3-9949-65FC2AF3EF27}" type="presParOf" srcId="{B67808B0-04FD-494A-87D4-0C288294366F}" destId="{40EACAFB-871E-4CBC-8205-63AA70FE1D5B}" srcOrd="0" destOrd="0" presId="urn:microsoft.com/office/officeart/2017/3/layout/DropPinTimeline"/>
    <dgm:cxn modelId="{589CDB1E-0361-4502-BE56-15240C7E2480}" type="presParOf" srcId="{B67808B0-04FD-494A-87D4-0C288294366F}" destId="{B7CB443D-EA49-41D6-9D4A-0F0DA3DEDE5E}" srcOrd="1" destOrd="0" presId="urn:microsoft.com/office/officeart/2017/3/layout/DropPinTimeline"/>
    <dgm:cxn modelId="{9585986E-3148-4701-9985-02E239187271}" type="presParOf" srcId="{364D7E72-61C7-4C02-BF96-563A1DE8B3AB}" destId="{5669B321-0409-4FFA-B456-EB00570AA0AF}" srcOrd="2" destOrd="0" presId="urn:microsoft.com/office/officeart/2017/3/layout/DropPinTimeline"/>
    <dgm:cxn modelId="{0BC281AD-7FB4-4BFA-8ACE-78415017BE61}" type="presParOf" srcId="{364D7E72-61C7-4C02-BF96-563A1DE8B3AB}" destId="{EE5C44B6-832D-4C08-A3CA-87147E851B26}" srcOrd="3" destOrd="0" presId="urn:microsoft.com/office/officeart/2017/3/layout/DropPinTimeline"/>
    <dgm:cxn modelId="{63A281FF-3AF3-427F-AADC-EE23965A92A1}" type="presParOf" srcId="{364D7E72-61C7-4C02-BF96-563A1DE8B3AB}" destId="{BE7BFC16-FDE2-4FA0-92BF-257163AD1148}" srcOrd="4" destOrd="0" presId="urn:microsoft.com/office/officeart/2017/3/layout/DropPinTimeline"/>
    <dgm:cxn modelId="{D9AA83E7-D1D8-4584-80FE-097E9C1454FD}" type="presParOf" srcId="{364D7E72-61C7-4C02-BF96-563A1DE8B3AB}" destId="{19F59BCB-0787-4949-947A-EC46E15D3715}" srcOrd="5" destOrd="0" presId="urn:microsoft.com/office/officeart/2017/3/layout/DropPinTimeline"/>
    <dgm:cxn modelId="{94179CE9-19C9-4B7B-BE66-DF61DF417755}" type="presParOf" srcId="{FF2ECEE6-F160-4D69-9FA5-01C495DDE0BC}" destId="{ED9B71DC-E7FB-4229-90D4-C879F03288B5}" srcOrd="3" destOrd="0" presId="urn:microsoft.com/office/officeart/2017/3/layout/DropPinTimeline"/>
    <dgm:cxn modelId="{F9FCE8C1-2C61-44AC-8A16-7CA8B1941C88}" type="presParOf" srcId="{FF2ECEE6-F160-4D69-9FA5-01C495DDE0BC}" destId="{61A28452-1E6D-4245-A276-47A54DB9C11D}" srcOrd="4" destOrd="0" presId="urn:microsoft.com/office/officeart/2017/3/layout/DropPinTimeline"/>
    <dgm:cxn modelId="{C3627C5C-894D-4563-BE88-9A7739720075}" type="presParOf" srcId="{61A28452-1E6D-4245-A276-47A54DB9C11D}" destId="{9FA5E3AC-63D2-4203-B5CE-7679A58E560A}" srcOrd="0" destOrd="0" presId="urn:microsoft.com/office/officeart/2017/3/layout/DropPinTimeline"/>
    <dgm:cxn modelId="{43BD8A82-FB30-433C-847F-7763B44E540B}" type="presParOf" srcId="{61A28452-1E6D-4245-A276-47A54DB9C11D}" destId="{978C9FC9-BA2B-4C15-BB8E-35843457D308}" srcOrd="1" destOrd="0" presId="urn:microsoft.com/office/officeart/2017/3/layout/DropPinTimeline"/>
    <dgm:cxn modelId="{D93B36F6-EA09-4B2C-A855-466E1A0DDFFC}" type="presParOf" srcId="{978C9FC9-BA2B-4C15-BB8E-35843457D308}" destId="{BB17A872-2308-405C-B680-1B32634CDAB6}" srcOrd="0" destOrd="0" presId="urn:microsoft.com/office/officeart/2017/3/layout/DropPinTimeline"/>
    <dgm:cxn modelId="{586CD80A-10B6-4AB5-8F67-2FDC7A1EFB34}" type="presParOf" srcId="{978C9FC9-BA2B-4C15-BB8E-35843457D308}" destId="{55BE0434-6D61-4D09-9482-D4AA52A422EC}" srcOrd="1" destOrd="0" presId="urn:microsoft.com/office/officeart/2017/3/layout/DropPinTimeline"/>
    <dgm:cxn modelId="{DF6D49CB-B356-4579-8BFF-6185E210CA0B}" type="presParOf" srcId="{61A28452-1E6D-4245-A276-47A54DB9C11D}" destId="{09384531-1F7F-46BF-8827-ED00040E77F8}" srcOrd="2" destOrd="0" presId="urn:microsoft.com/office/officeart/2017/3/layout/DropPinTimeline"/>
    <dgm:cxn modelId="{27433476-2002-4C72-BB60-649C4599011E}" type="presParOf" srcId="{61A28452-1E6D-4245-A276-47A54DB9C11D}" destId="{42C622E8-CC3E-49A8-B123-6CA3B187ABD0}" srcOrd="3" destOrd="0" presId="urn:microsoft.com/office/officeart/2017/3/layout/DropPinTimeline"/>
    <dgm:cxn modelId="{842B27B9-34B8-4F6E-AC9E-699DCFE0616B}" type="presParOf" srcId="{61A28452-1E6D-4245-A276-47A54DB9C11D}" destId="{69677FF8-D93C-492F-B72D-6A015F864A21}" srcOrd="4" destOrd="0" presId="urn:microsoft.com/office/officeart/2017/3/layout/DropPinTimeline"/>
    <dgm:cxn modelId="{94390254-80A0-45E6-97E1-8D055C8477A0}" type="presParOf" srcId="{61A28452-1E6D-4245-A276-47A54DB9C11D}" destId="{D2110259-9050-47D0-BFB9-08C11E9988E9}" srcOrd="5" destOrd="0" presId="urn:microsoft.com/office/officeart/2017/3/layout/DropPinTimeline"/>
    <dgm:cxn modelId="{7D5E856D-8501-4A3B-84B2-6A2883135E40}" type="presParOf" srcId="{FF2ECEE6-F160-4D69-9FA5-01C495DDE0BC}" destId="{2DF0F2E3-E5C1-49B6-97DD-B500586A4842}" srcOrd="5" destOrd="0" presId="urn:microsoft.com/office/officeart/2017/3/layout/DropPinTimeline"/>
    <dgm:cxn modelId="{88A071FB-A1A3-4D3A-876A-051F2F02FCEA}" type="presParOf" srcId="{FF2ECEE6-F160-4D69-9FA5-01C495DDE0BC}" destId="{27F91235-954C-40B0-B39E-489279267504}" srcOrd="6" destOrd="0" presId="urn:microsoft.com/office/officeart/2017/3/layout/DropPinTimeline"/>
    <dgm:cxn modelId="{D0B8CCA7-6509-47D6-ACBB-C3B614ACC00A}" type="presParOf" srcId="{27F91235-954C-40B0-B39E-489279267504}" destId="{BA1B6EB6-3510-4DBF-AFD3-672B66BCC13A}" srcOrd="0" destOrd="0" presId="urn:microsoft.com/office/officeart/2017/3/layout/DropPinTimeline"/>
    <dgm:cxn modelId="{B7951919-503D-44D4-B57F-458D77C6C39C}" type="presParOf" srcId="{27F91235-954C-40B0-B39E-489279267504}" destId="{D1FD66C5-8D26-4509-B118-7699DEF58821}" srcOrd="1" destOrd="0" presId="urn:microsoft.com/office/officeart/2017/3/layout/DropPinTimeline"/>
    <dgm:cxn modelId="{8BAA48A9-980F-43D5-878E-5CD7209EF3B6}" type="presParOf" srcId="{D1FD66C5-8D26-4509-B118-7699DEF58821}" destId="{3C2C2AC3-9969-478A-81F5-64E69AACB700}" srcOrd="0" destOrd="0" presId="urn:microsoft.com/office/officeart/2017/3/layout/DropPinTimeline"/>
    <dgm:cxn modelId="{69A7EC4C-E544-42B9-8ED6-089F3C774BCD}" type="presParOf" srcId="{D1FD66C5-8D26-4509-B118-7699DEF58821}" destId="{1D9612B4-FC64-4BC9-8F72-DB09DD3C5327}" srcOrd="1" destOrd="0" presId="urn:microsoft.com/office/officeart/2017/3/layout/DropPinTimeline"/>
    <dgm:cxn modelId="{92678542-9DE7-4ADD-98EE-0FAD3A50378B}" type="presParOf" srcId="{27F91235-954C-40B0-B39E-489279267504}" destId="{67684BEE-7FD5-4B28-BF6D-4B7B6306FB27}" srcOrd="2" destOrd="0" presId="urn:microsoft.com/office/officeart/2017/3/layout/DropPinTimeline"/>
    <dgm:cxn modelId="{7436CAD2-2C8F-47EF-B42C-47E5B6C8A5B7}" type="presParOf" srcId="{27F91235-954C-40B0-B39E-489279267504}" destId="{53216830-0705-4EE0-9803-CF4EE2A35B68}" srcOrd="3" destOrd="0" presId="urn:microsoft.com/office/officeart/2017/3/layout/DropPinTimeline"/>
    <dgm:cxn modelId="{79A9E26E-7CC3-4111-9E63-D83885C7C69E}" type="presParOf" srcId="{27F91235-954C-40B0-B39E-489279267504}" destId="{85B3CE27-E546-4DF6-92D6-902439E00E6F}" srcOrd="4" destOrd="0" presId="urn:microsoft.com/office/officeart/2017/3/layout/DropPinTimeline"/>
    <dgm:cxn modelId="{DDF7D667-39FD-4CB3-A62F-2C806F842C7A}" type="presParOf" srcId="{27F91235-954C-40B0-B39E-489279267504}" destId="{2E2E0720-6E90-4578-AE2C-B7412D1D99A4}" srcOrd="5" destOrd="0" presId="urn:microsoft.com/office/officeart/2017/3/layout/DropPinTimeline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391C572A-3545-4FAD-9754-90D5237F1A36}" type="doc">
      <dgm:prSet loTypeId="urn:microsoft.com/office/officeart/2008/layout/NameandTitleOrganizationalChart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CA"/>
        </a:p>
      </dgm:t>
    </dgm:pt>
    <dgm:pt modelId="{2383EE7C-5B9B-4EEF-8CB0-C31E2DC8744B}">
      <dgm:prSet phldrT="[Text]"/>
      <dgm:spPr/>
      <dgm:t>
        <a:bodyPr/>
        <a:lstStyle/>
        <a:p>
          <a:r>
            <a:rPr lang="fr-CA" dirty="0"/>
            <a:t>LPFN </a:t>
          </a:r>
        </a:p>
      </dgm:t>
    </dgm:pt>
    <dgm:pt modelId="{EDAF6431-12AE-4809-BC63-04D99936A24A}" type="parTrans" cxnId="{D1153024-8E3C-4A6F-8CD6-206891CCDE03}">
      <dgm:prSet/>
      <dgm:spPr/>
      <dgm:t>
        <a:bodyPr/>
        <a:lstStyle/>
        <a:p>
          <a:endParaRPr lang="fr-CA"/>
        </a:p>
      </dgm:t>
    </dgm:pt>
    <dgm:pt modelId="{BF7B0DF8-1AE3-4A8B-9EC5-488614787E4F}" type="sibTrans" cxnId="{D1153024-8E3C-4A6F-8CD6-206891CCDE03}">
      <dgm:prSet/>
      <dgm:spPr/>
      <dgm:t>
        <a:bodyPr/>
        <a:lstStyle/>
        <a:p>
          <a:r>
            <a:rPr lang="fr-CA" dirty="0"/>
            <a:t>Limited Partner 99.9%</a:t>
          </a:r>
        </a:p>
      </dgm:t>
    </dgm:pt>
    <dgm:pt modelId="{FB01100E-F0F4-425D-9E40-F9564098166D}">
      <dgm:prSet phldrT="[Text]"/>
      <dgm:spPr/>
      <dgm:t>
        <a:bodyPr/>
        <a:lstStyle/>
        <a:p>
          <a:r>
            <a:rPr lang="fr-CA" dirty="0"/>
            <a:t>General </a:t>
          </a:r>
          <a:r>
            <a:rPr lang="fr-CA" dirty="0" err="1"/>
            <a:t>partner</a:t>
          </a:r>
          <a:r>
            <a:rPr lang="fr-CA" dirty="0"/>
            <a:t> </a:t>
          </a:r>
          <a:r>
            <a:rPr lang="fr-CA" dirty="0" err="1"/>
            <a:t>inc.</a:t>
          </a:r>
          <a:endParaRPr lang="fr-CA" dirty="0"/>
        </a:p>
      </dgm:t>
    </dgm:pt>
    <dgm:pt modelId="{2523B94E-AFC9-40C1-92C8-F25B5C1FD13C}" type="parTrans" cxnId="{6D8C0649-6F7D-4CC8-B41E-77B8681F1E00}">
      <dgm:prSet/>
      <dgm:spPr/>
      <dgm:t>
        <a:bodyPr/>
        <a:lstStyle/>
        <a:p>
          <a:endParaRPr lang="fr-CA"/>
        </a:p>
      </dgm:t>
    </dgm:pt>
    <dgm:pt modelId="{7F6C0CA6-2640-4A38-BD4B-D63BE0F3D6BA}" type="sibTrans" cxnId="{6D8C0649-6F7D-4CC8-B41E-77B8681F1E00}">
      <dgm:prSet/>
      <dgm:spPr/>
      <dgm:t>
        <a:bodyPr/>
        <a:lstStyle/>
        <a:p>
          <a:r>
            <a:rPr lang="fr-CA" dirty="0"/>
            <a:t>0.1%</a:t>
          </a:r>
        </a:p>
      </dgm:t>
    </dgm:pt>
    <dgm:pt modelId="{D277222D-13BD-401C-86C4-49E3663D2064}">
      <dgm:prSet phldrT="[Text]"/>
      <dgm:spPr/>
      <dgm:t>
        <a:bodyPr/>
        <a:lstStyle/>
        <a:p>
          <a:r>
            <a:rPr lang="fr-CA" dirty="0" err="1"/>
            <a:t>Subsidiaries</a:t>
          </a:r>
          <a:r>
            <a:rPr lang="fr-CA" dirty="0"/>
            <a:t> </a:t>
          </a:r>
        </a:p>
      </dgm:t>
    </dgm:pt>
    <dgm:pt modelId="{99E0689C-8D0B-4237-8AF8-31CA2DBE5686}" type="parTrans" cxnId="{5F38E843-A9E7-417D-B8DF-DDCF2E09DE8B}">
      <dgm:prSet/>
      <dgm:spPr/>
      <dgm:t>
        <a:bodyPr/>
        <a:lstStyle/>
        <a:p>
          <a:endParaRPr lang="fr-CA"/>
        </a:p>
      </dgm:t>
    </dgm:pt>
    <dgm:pt modelId="{21201A60-3154-440B-9D36-5B3B3EC5CF3B}" type="sibTrans" cxnId="{5F38E843-A9E7-417D-B8DF-DDCF2E09DE8B}">
      <dgm:prSet/>
      <dgm:spPr/>
      <dgm:t>
        <a:bodyPr/>
        <a:lstStyle/>
        <a:p>
          <a:r>
            <a:rPr lang="fr-CA" dirty="0"/>
            <a:t>Inc. 1</a:t>
          </a:r>
        </a:p>
      </dgm:t>
    </dgm:pt>
    <dgm:pt modelId="{315431EC-564B-4FEA-814F-0E8A53D723A3}">
      <dgm:prSet phldrT="[Text]"/>
      <dgm:spPr/>
      <dgm:t>
        <a:bodyPr/>
        <a:lstStyle/>
        <a:p>
          <a:r>
            <a:rPr lang="fr-CA" dirty="0" err="1"/>
            <a:t>Subsidiaries</a:t>
          </a:r>
          <a:endParaRPr lang="fr-CA" dirty="0"/>
        </a:p>
      </dgm:t>
    </dgm:pt>
    <dgm:pt modelId="{E32D2266-8E67-4989-9D21-0DF9751D5FB2}" type="parTrans" cxnId="{2C9A45CA-CCFD-49D6-8E4D-59244523F070}">
      <dgm:prSet/>
      <dgm:spPr/>
      <dgm:t>
        <a:bodyPr/>
        <a:lstStyle/>
        <a:p>
          <a:endParaRPr lang="fr-CA"/>
        </a:p>
      </dgm:t>
    </dgm:pt>
    <dgm:pt modelId="{5E6D64E4-32E3-47D1-852B-D87190975648}" type="sibTrans" cxnId="{2C9A45CA-CCFD-49D6-8E4D-59244523F070}">
      <dgm:prSet/>
      <dgm:spPr/>
      <dgm:t>
        <a:bodyPr/>
        <a:lstStyle/>
        <a:p>
          <a:r>
            <a:rPr lang="fr-CA" dirty="0"/>
            <a:t>Inc. 2</a:t>
          </a:r>
        </a:p>
      </dgm:t>
    </dgm:pt>
    <dgm:pt modelId="{43693D6E-CB2D-41D9-A133-8C545B15597E}">
      <dgm:prSet phldrT="[Text]"/>
      <dgm:spPr/>
      <dgm:t>
        <a:bodyPr/>
        <a:lstStyle/>
        <a:p>
          <a:r>
            <a:rPr lang="fr-CA" dirty="0" err="1"/>
            <a:t>Subsidiaries</a:t>
          </a:r>
          <a:endParaRPr lang="fr-CA" dirty="0"/>
        </a:p>
      </dgm:t>
    </dgm:pt>
    <dgm:pt modelId="{37E1A474-FDDA-4A3A-89CE-31D994E4FD70}" type="parTrans" cxnId="{ABDCC584-9F41-4BDC-ACD2-B4B1748FCCE8}">
      <dgm:prSet/>
      <dgm:spPr/>
      <dgm:t>
        <a:bodyPr/>
        <a:lstStyle/>
        <a:p>
          <a:endParaRPr lang="fr-CA"/>
        </a:p>
      </dgm:t>
    </dgm:pt>
    <dgm:pt modelId="{2010889B-0439-4260-B999-9935C31759F8}" type="sibTrans" cxnId="{ABDCC584-9F41-4BDC-ACD2-B4B1748FCCE8}">
      <dgm:prSet/>
      <dgm:spPr/>
      <dgm:t>
        <a:bodyPr/>
        <a:lstStyle/>
        <a:p>
          <a:r>
            <a:rPr lang="fr-CA" dirty="0"/>
            <a:t>Limited Partner 3</a:t>
          </a:r>
        </a:p>
      </dgm:t>
    </dgm:pt>
    <dgm:pt modelId="{4851D2A9-CE99-4D5B-B504-3D581EE28F01}" type="pres">
      <dgm:prSet presAssocID="{391C572A-3545-4FAD-9754-90D5237F1A36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E2A17FE7-8F93-40BE-8006-174FDA45E32D}" type="pres">
      <dgm:prSet presAssocID="{2383EE7C-5B9B-4EEF-8CB0-C31E2DC8744B}" presName="hierRoot1" presStyleCnt="0">
        <dgm:presLayoutVars>
          <dgm:hierBranch val="init"/>
        </dgm:presLayoutVars>
      </dgm:prSet>
      <dgm:spPr/>
    </dgm:pt>
    <dgm:pt modelId="{BB1A9161-6C34-4D84-A209-5628C3F6EC6E}" type="pres">
      <dgm:prSet presAssocID="{2383EE7C-5B9B-4EEF-8CB0-C31E2DC8744B}" presName="rootComposite1" presStyleCnt="0"/>
      <dgm:spPr/>
    </dgm:pt>
    <dgm:pt modelId="{7DD07C20-414E-4E06-9178-8430A400E8EC}" type="pres">
      <dgm:prSet presAssocID="{2383EE7C-5B9B-4EEF-8CB0-C31E2DC8744B}" presName="rootText1" presStyleLbl="node0" presStyleIdx="0" presStyleCnt="1">
        <dgm:presLayoutVars>
          <dgm:chMax/>
          <dgm:chPref val="3"/>
        </dgm:presLayoutVars>
      </dgm:prSet>
      <dgm:spPr/>
    </dgm:pt>
    <dgm:pt modelId="{581A7165-DE65-46F5-99C6-726D9CBACA92}" type="pres">
      <dgm:prSet presAssocID="{2383EE7C-5B9B-4EEF-8CB0-C31E2DC8744B}" presName="titleText1" presStyleLbl="fgAcc0" presStyleIdx="0" presStyleCnt="1">
        <dgm:presLayoutVars>
          <dgm:chMax val="0"/>
          <dgm:chPref val="0"/>
        </dgm:presLayoutVars>
      </dgm:prSet>
      <dgm:spPr/>
    </dgm:pt>
    <dgm:pt modelId="{8E3F8D15-3C85-4AB6-BB16-1B5B9276BB39}" type="pres">
      <dgm:prSet presAssocID="{2383EE7C-5B9B-4EEF-8CB0-C31E2DC8744B}" presName="rootConnector1" presStyleLbl="node1" presStyleIdx="0" presStyleCnt="4"/>
      <dgm:spPr/>
    </dgm:pt>
    <dgm:pt modelId="{536494EB-D060-4679-B295-550A24D18C25}" type="pres">
      <dgm:prSet presAssocID="{2383EE7C-5B9B-4EEF-8CB0-C31E2DC8744B}" presName="hierChild2" presStyleCnt="0"/>
      <dgm:spPr/>
    </dgm:pt>
    <dgm:pt modelId="{6BA17BEA-DD56-4031-99F0-3E5A72F53729}" type="pres">
      <dgm:prSet presAssocID="{2523B94E-AFC9-40C1-92C8-F25B5C1FD13C}" presName="Name37" presStyleLbl="parChTrans1D2" presStyleIdx="0" presStyleCnt="1"/>
      <dgm:spPr/>
    </dgm:pt>
    <dgm:pt modelId="{6371FACB-3FF4-4BFE-ACFD-FA6AAC757684}" type="pres">
      <dgm:prSet presAssocID="{FB01100E-F0F4-425D-9E40-F9564098166D}" presName="hierRoot2" presStyleCnt="0">
        <dgm:presLayoutVars>
          <dgm:hierBranch val="init"/>
        </dgm:presLayoutVars>
      </dgm:prSet>
      <dgm:spPr/>
    </dgm:pt>
    <dgm:pt modelId="{FC1CFD5D-37B1-4FF2-943E-5B4E3FEA5FC9}" type="pres">
      <dgm:prSet presAssocID="{FB01100E-F0F4-425D-9E40-F9564098166D}" presName="rootComposite" presStyleCnt="0"/>
      <dgm:spPr/>
    </dgm:pt>
    <dgm:pt modelId="{47DEE62F-0C7F-48E7-BAB2-D6A06D3CDCCC}" type="pres">
      <dgm:prSet presAssocID="{FB01100E-F0F4-425D-9E40-F9564098166D}" presName="rootText" presStyleLbl="node1" presStyleIdx="0" presStyleCnt="4">
        <dgm:presLayoutVars>
          <dgm:chMax/>
          <dgm:chPref val="3"/>
        </dgm:presLayoutVars>
      </dgm:prSet>
      <dgm:spPr/>
    </dgm:pt>
    <dgm:pt modelId="{FFE4072B-E161-40B9-BC4D-2580B5952B2E}" type="pres">
      <dgm:prSet presAssocID="{FB01100E-F0F4-425D-9E40-F9564098166D}" presName="titleText2" presStyleLbl="fgAcc1" presStyleIdx="0" presStyleCnt="4">
        <dgm:presLayoutVars>
          <dgm:chMax val="0"/>
          <dgm:chPref val="0"/>
        </dgm:presLayoutVars>
      </dgm:prSet>
      <dgm:spPr/>
    </dgm:pt>
    <dgm:pt modelId="{56DC84B3-3CE6-43B5-8D78-9D499F97E923}" type="pres">
      <dgm:prSet presAssocID="{FB01100E-F0F4-425D-9E40-F9564098166D}" presName="rootConnector" presStyleLbl="node2" presStyleIdx="0" presStyleCnt="0"/>
      <dgm:spPr/>
    </dgm:pt>
    <dgm:pt modelId="{733EBAF5-F675-4816-B44A-EC3E294A9E9C}" type="pres">
      <dgm:prSet presAssocID="{FB01100E-F0F4-425D-9E40-F9564098166D}" presName="hierChild4" presStyleCnt="0"/>
      <dgm:spPr/>
    </dgm:pt>
    <dgm:pt modelId="{122BF6AF-DC70-42B9-927E-66AFE54AFCEC}" type="pres">
      <dgm:prSet presAssocID="{99E0689C-8D0B-4237-8AF8-31CA2DBE5686}" presName="Name37" presStyleLbl="parChTrans1D3" presStyleIdx="0" presStyleCnt="3"/>
      <dgm:spPr/>
    </dgm:pt>
    <dgm:pt modelId="{1B644E57-25C5-476F-93DC-84B0F63EB318}" type="pres">
      <dgm:prSet presAssocID="{D277222D-13BD-401C-86C4-49E3663D2064}" presName="hierRoot2" presStyleCnt="0">
        <dgm:presLayoutVars>
          <dgm:hierBranch val="init"/>
        </dgm:presLayoutVars>
      </dgm:prSet>
      <dgm:spPr/>
    </dgm:pt>
    <dgm:pt modelId="{7265D990-8312-466E-82C7-6F180E833701}" type="pres">
      <dgm:prSet presAssocID="{D277222D-13BD-401C-86C4-49E3663D2064}" presName="rootComposite" presStyleCnt="0"/>
      <dgm:spPr/>
    </dgm:pt>
    <dgm:pt modelId="{2E4D17D1-792C-4925-9FCC-D9E75B964F53}" type="pres">
      <dgm:prSet presAssocID="{D277222D-13BD-401C-86C4-49E3663D2064}" presName="rootText" presStyleLbl="node1" presStyleIdx="1" presStyleCnt="4">
        <dgm:presLayoutVars>
          <dgm:chMax/>
          <dgm:chPref val="3"/>
        </dgm:presLayoutVars>
      </dgm:prSet>
      <dgm:spPr/>
    </dgm:pt>
    <dgm:pt modelId="{44CD7949-0612-4A51-8E34-32E707AD529B}" type="pres">
      <dgm:prSet presAssocID="{D277222D-13BD-401C-86C4-49E3663D2064}" presName="titleText2" presStyleLbl="fgAcc1" presStyleIdx="1" presStyleCnt="4">
        <dgm:presLayoutVars>
          <dgm:chMax val="0"/>
          <dgm:chPref val="0"/>
        </dgm:presLayoutVars>
      </dgm:prSet>
      <dgm:spPr/>
    </dgm:pt>
    <dgm:pt modelId="{B3F4B743-AE2B-464C-9059-23216A987936}" type="pres">
      <dgm:prSet presAssocID="{D277222D-13BD-401C-86C4-49E3663D2064}" presName="rootConnector" presStyleLbl="node3" presStyleIdx="0" presStyleCnt="0"/>
      <dgm:spPr/>
    </dgm:pt>
    <dgm:pt modelId="{B6954C66-BF14-4907-93BF-37CC8F72747F}" type="pres">
      <dgm:prSet presAssocID="{D277222D-13BD-401C-86C4-49E3663D2064}" presName="hierChild4" presStyleCnt="0"/>
      <dgm:spPr/>
    </dgm:pt>
    <dgm:pt modelId="{8445C06C-88C2-4F50-B9CB-144060FEA40E}" type="pres">
      <dgm:prSet presAssocID="{D277222D-13BD-401C-86C4-49E3663D2064}" presName="hierChild5" presStyleCnt="0"/>
      <dgm:spPr/>
    </dgm:pt>
    <dgm:pt modelId="{FD6F05E8-E447-43BB-BCB5-19A2A713E5AA}" type="pres">
      <dgm:prSet presAssocID="{E32D2266-8E67-4989-9D21-0DF9751D5FB2}" presName="Name37" presStyleLbl="parChTrans1D3" presStyleIdx="1" presStyleCnt="3"/>
      <dgm:spPr/>
    </dgm:pt>
    <dgm:pt modelId="{B54EA086-03C0-437E-8BC1-6245F0D3CDC2}" type="pres">
      <dgm:prSet presAssocID="{315431EC-564B-4FEA-814F-0E8A53D723A3}" presName="hierRoot2" presStyleCnt="0">
        <dgm:presLayoutVars>
          <dgm:hierBranch val="init"/>
        </dgm:presLayoutVars>
      </dgm:prSet>
      <dgm:spPr/>
    </dgm:pt>
    <dgm:pt modelId="{41F1D8E7-B6DD-4267-A851-C8CDD5B2744A}" type="pres">
      <dgm:prSet presAssocID="{315431EC-564B-4FEA-814F-0E8A53D723A3}" presName="rootComposite" presStyleCnt="0"/>
      <dgm:spPr/>
    </dgm:pt>
    <dgm:pt modelId="{2D52CC92-6013-41AE-A72A-FD164F40DC2B}" type="pres">
      <dgm:prSet presAssocID="{315431EC-564B-4FEA-814F-0E8A53D723A3}" presName="rootText" presStyleLbl="node1" presStyleIdx="2" presStyleCnt="4">
        <dgm:presLayoutVars>
          <dgm:chMax/>
          <dgm:chPref val="3"/>
        </dgm:presLayoutVars>
      </dgm:prSet>
      <dgm:spPr/>
    </dgm:pt>
    <dgm:pt modelId="{1E1DD058-116F-44B9-B283-CA3F95732577}" type="pres">
      <dgm:prSet presAssocID="{315431EC-564B-4FEA-814F-0E8A53D723A3}" presName="titleText2" presStyleLbl="fgAcc1" presStyleIdx="2" presStyleCnt="4">
        <dgm:presLayoutVars>
          <dgm:chMax val="0"/>
          <dgm:chPref val="0"/>
        </dgm:presLayoutVars>
      </dgm:prSet>
      <dgm:spPr/>
    </dgm:pt>
    <dgm:pt modelId="{904D0A5A-62F9-4BB1-BA1C-10D780F6873D}" type="pres">
      <dgm:prSet presAssocID="{315431EC-564B-4FEA-814F-0E8A53D723A3}" presName="rootConnector" presStyleLbl="node3" presStyleIdx="0" presStyleCnt="0"/>
      <dgm:spPr/>
    </dgm:pt>
    <dgm:pt modelId="{CD57DDBC-650F-4EF7-9B05-650F700C43D2}" type="pres">
      <dgm:prSet presAssocID="{315431EC-564B-4FEA-814F-0E8A53D723A3}" presName="hierChild4" presStyleCnt="0"/>
      <dgm:spPr/>
    </dgm:pt>
    <dgm:pt modelId="{8CA91DCD-1EF0-409D-9DAA-8B05939F7B6C}" type="pres">
      <dgm:prSet presAssocID="{315431EC-564B-4FEA-814F-0E8A53D723A3}" presName="hierChild5" presStyleCnt="0"/>
      <dgm:spPr/>
    </dgm:pt>
    <dgm:pt modelId="{212C1D5C-77EC-4A5D-A75E-5FBFBB36B14F}" type="pres">
      <dgm:prSet presAssocID="{37E1A474-FDDA-4A3A-89CE-31D994E4FD70}" presName="Name37" presStyleLbl="parChTrans1D3" presStyleIdx="2" presStyleCnt="3"/>
      <dgm:spPr/>
    </dgm:pt>
    <dgm:pt modelId="{DB71C637-2F5A-4F2A-A6E5-14AC21208320}" type="pres">
      <dgm:prSet presAssocID="{43693D6E-CB2D-41D9-A133-8C545B15597E}" presName="hierRoot2" presStyleCnt="0">
        <dgm:presLayoutVars>
          <dgm:hierBranch val="init"/>
        </dgm:presLayoutVars>
      </dgm:prSet>
      <dgm:spPr/>
    </dgm:pt>
    <dgm:pt modelId="{41C3C8A0-4040-4D12-A8AE-B4DCD1772658}" type="pres">
      <dgm:prSet presAssocID="{43693D6E-CB2D-41D9-A133-8C545B15597E}" presName="rootComposite" presStyleCnt="0"/>
      <dgm:spPr/>
    </dgm:pt>
    <dgm:pt modelId="{4BF99D21-1035-4215-9FFF-C6F10DABAB11}" type="pres">
      <dgm:prSet presAssocID="{43693D6E-CB2D-41D9-A133-8C545B15597E}" presName="rootText" presStyleLbl="node1" presStyleIdx="3" presStyleCnt="4">
        <dgm:presLayoutVars>
          <dgm:chMax/>
          <dgm:chPref val="3"/>
        </dgm:presLayoutVars>
      </dgm:prSet>
      <dgm:spPr/>
    </dgm:pt>
    <dgm:pt modelId="{6DE67C2E-F11A-4D97-A95B-EA08B5EEE600}" type="pres">
      <dgm:prSet presAssocID="{43693D6E-CB2D-41D9-A133-8C545B15597E}" presName="titleText2" presStyleLbl="fgAcc1" presStyleIdx="3" presStyleCnt="4">
        <dgm:presLayoutVars>
          <dgm:chMax val="0"/>
          <dgm:chPref val="0"/>
        </dgm:presLayoutVars>
      </dgm:prSet>
      <dgm:spPr/>
    </dgm:pt>
    <dgm:pt modelId="{C9197F87-30EA-4EF5-8799-81012A4425DF}" type="pres">
      <dgm:prSet presAssocID="{43693D6E-CB2D-41D9-A133-8C545B15597E}" presName="rootConnector" presStyleLbl="node3" presStyleIdx="0" presStyleCnt="0"/>
      <dgm:spPr/>
    </dgm:pt>
    <dgm:pt modelId="{9969D7E9-AFA6-4EEC-A960-1825AA807165}" type="pres">
      <dgm:prSet presAssocID="{43693D6E-CB2D-41D9-A133-8C545B15597E}" presName="hierChild4" presStyleCnt="0"/>
      <dgm:spPr/>
    </dgm:pt>
    <dgm:pt modelId="{578F975F-256D-4B22-9756-B5A6CCF54842}" type="pres">
      <dgm:prSet presAssocID="{43693D6E-CB2D-41D9-A133-8C545B15597E}" presName="hierChild5" presStyleCnt="0"/>
      <dgm:spPr/>
    </dgm:pt>
    <dgm:pt modelId="{983AB6D9-EA27-4656-B2F8-758C0F641D25}" type="pres">
      <dgm:prSet presAssocID="{FB01100E-F0F4-425D-9E40-F9564098166D}" presName="hierChild5" presStyleCnt="0"/>
      <dgm:spPr/>
    </dgm:pt>
    <dgm:pt modelId="{1E3F00C6-E8B5-4FB4-B79D-EB0858591085}" type="pres">
      <dgm:prSet presAssocID="{2383EE7C-5B9B-4EEF-8CB0-C31E2DC8744B}" presName="hierChild3" presStyleCnt="0"/>
      <dgm:spPr/>
    </dgm:pt>
  </dgm:ptLst>
  <dgm:cxnLst>
    <dgm:cxn modelId="{F8065710-731B-476B-9247-64145BB117FB}" type="presOf" srcId="{D277222D-13BD-401C-86C4-49E3663D2064}" destId="{B3F4B743-AE2B-464C-9059-23216A987936}" srcOrd="1" destOrd="0" presId="urn:microsoft.com/office/officeart/2008/layout/NameandTitleOrganizationalChart"/>
    <dgm:cxn modelId="{B17E391D-B905-47E8-92FE-3BCFBA558C97}" type="presOf" srcId="{FB01100E-F0F4-425D-9E40-F9564098166D}" destId="{56DC84B3-3CE6-43B5-8D78-9D499F97E923}" srcOrd="1" destOrd="0" presId="urn:microsoft.com/office/officeart/2008/layout/NameandTitleOrganizationalChart"/>
    <dgm:cxn modelId="{D1153024-8E3C-4A6F-8CD6-206891CCDE03}" srcId="{391C572A-3545-4FAD-9754-90D5237F1A36}" destId="{2383EE7C-5B9B-4EEF-8CB0-C31E2DC8744B}" srcOrd="0" destOrd="0" parTransId="{EDAF6431-12AE-4809-BC63-04D99936A24A}" sibTransId="{BF7B0DF8-1AE3-4A8B-9EC5-488614787E4F}"/>
    <dgm:cxn modelId="{DF44A92C-C19F-4C4E-9EF4-731C17DF4A1D}" type="presOf" srcId="{99E0689C-8D0B-4237-8AF8-31CA2DBE5686}" destId="{122BF6AF-DC70-42B9-927E-66AFE54AFCEC}" srcOrd="0" destOrd="0" presId="urn:microsoft.com/office/officeart/2008/layout/NameandTitleOrganizationalChart"/>
    <dgm:cxn modelId="{66A6A832-2A38-4A2F-AFE2-3AB77CEEC1D1}" type="presOf" srcId="{43693D6E-CB2D-41D9-A133-8C545B15597E}" destId="{C9197F87-30EA-4EF5-8799-81012A4425DF}" srcOrd="1" destOrd="0" presId="urn:microsoft.com/office/officeart/2008/layout/NameandTitleOrganizationalChart"/>
    <dgm:cxn modelId="{7658933B-41F0-43B6-8537-4A8974083787}" type="presOf" srcId="{2383EE7C-5B9B-4EEF-8CB0-C31E2DC8744B}" destId="{8E3F8D15-3C85-4AB6-BB16-1B5B9276BB39}" srcOrd="1" destOrd="0" presId="urn:microsoft.com/office/officeart/2008/layout/NameandTitleOrganizationalChart"/>
    <dgm:cxn modelId="{CADA4E5F-2CD8-4821-BA0A-09FCCF20814D}" type="presOf" srcId="{5E6D64E4-32E3-47D1-852B-D87190975648}" destId="{1E1DD058-116F-44B9-B283-CA3F95732577}" srcOrd="0" destOrd="0" presId="urn:microsoft.com/office/officeart/2008/layout/NameandTitleOrganizationalChart"/>
    <dgm:cxn modelId="{5F38E843-A9E7-417D-B8DF-DDCF2E09DE8B}" srcId="{FB01100E-F0F4-425D-9E40-F9564098166D}" destId="{D277222D-13BD-401C-86C4-49E3663D2064}" srcOrd="0" destOrd="0" parTransId="{99E0689C-8D0B-4237-8AF8-31CA2DBE5686}" sibTransId="{21201A60-3154-440B-9D36-5B3B3EC5CF3B}"/>
    <dgm:cxn modelId="{47D28444-F968-4AA5-9216-CB00ED556016}" type="presOf" srcId="{43693D6E-CB2D-41D9-A133-8C545B15597E}" destId="{4BF99D21-1035-4215-9FFF-C6F10DABAB11}" srcOrd="0" destOrd="0" presId="urn:microsoft.com/office/officeart/2008/layout/NameandTitleOrganizationalChart"/>
    <dgm:cxn modelId="{6D8C0649-6F7D-4CC8-B41E-77B8681F1E00}" srcId="{2383EE7C-5B9B-4EEF-8CB0-C31E2DC8744B}" destId="{FB01100E-F0F4-425D-9E40-F9564098166D}" srcOrd="0" destOrd="0" parTransId="{2523B94E-AFC9-40C1-92C8-F25B5C1FD13C}" sibTransId="{7F6C0CA6-2640-4A38-BD4B-D63BE0F3D6BA}"/>
    <dgm:cxn modelId="{ABDCC584-9F41-4BDC-ACD2-B4B1748FCCE8}" srcId="{FB01100E-F0F4-425D-9E40-F9564098166D}" destId="{43693D6E-CB2D-41D9-A133-8C545B15597E}" srcOrd="2" destOrd="0" parTransId="{37E1A474-FDDA-4A3A-89CE-31D994E4FD70}" sibTransId="{2010889B-0439-4260-B999-9935C31759F8}"/>
    <dgm:cxn modelId="{5CDE949B-B310-4DE2-AA89-04368F5E0CFC}" type="presOf" srcId="{2523B94E-AFC9-40C1-92C8-F25B5C1FD13C}" destId="{6BA17BEA-DD56-4031-99F0-3E5A72F53729}" srcOrd="0" destOrd="0" presId="urn:microsoft.com/office/officeart/2008/layout/NameandTitleOrganizationalChart"/>
    <dgm:cxn modelId="{8198A19C-432D-46A6-B339-3F8F95649D68}" type="presOf" srcId="{E32D2266-8E67-4989-9D21-0DF9751D5FB2}" destId="{FD6F05E8-E447-43BB-BCB5-19A2A713E5AA}" srcOrd="0" destOrd="0" presId="urn:microsoft.com/office/officeart/2008/layout/NameandTitleOrganizationalChart"/>
    <dgm:cxn modelId="{7FF0DBA4-D030-4092-8D79-9C33AD067911}" type="presOf" srcId="{FB01100E-F0F4-425D-9E40-F9564098166D}" destId="{47DEE62F-0C7F-48E7-BAB2-D6A06D3CDCCC}" srcOrd="0" destOrd="0" presId="urn:microsoft.com/office/officeart/2008/layout/NameandTitleOrganizationalChart"/>
    <dgm:cxn modelId="{7ADC19B9-4D19-4980-829B-0464AA197047}" type="presOf" srcId="{D277222D-13BD-401C-86C4-49E3663D2064}" destId="{2E4D17D1-792C-4925-9FCC-D9E75B964F53}" srcOrd="0" destOrd="0" presId="urn:microsoft.com/office/officeart/2008/layout/NameandTitleOrganizationalChart"/>
    <dgm:cxn modelId="{46640BC4-AB0C-4A62-AB3E-00487DACC370}" type="presOf" srcId="{7F6C0CA6-2640-4A38-BD4B-D63BE0F3D6BA}" destId="{FFE4072B-E161-40B9-BC4D-2580B5952B2E}" srcOrd="0" destOrd="0" presId="urn:microsoft.com/office/officeart/2008/layout/NameandTitleOrganizationalChart"/>
    <dgm:cxn modelId="{D6F52DC5-D606-4A39-9699-348F73A6146C}" type="presOf" srcId="{21201A60-3154-440B-9D36-5B3B3EC5CF3B}" destId="{44CD7949-0612-4A51-8E34-32E707AD529B}" srcOrd="0" destOrd="0" presId="urn:microsoft.com/office/officeart/2008/layout/NameandTitleOrganizationalChart"/>
    <dgm:cxn modelId="{2C9A45CA-CCFD-49D6-8E4D-59244523F070}" srcId="{FB01100E-F0F4-425D-9E40-F9564098166D}" destId="{315431EC-564B-4FEA-814F-0E8A53D723A3}" srcOrd="1" destOrd="0" parTransId="{E32D2266-8E67-4989-9D21-0DF9751D5FB2}" sibTransId="{5E6D64E4-32E3-47D1-852B-D87190975648}"/>
    <dgm:cxn modelId="{3676BED3-61FA-49A8-9A37-09F8C6090309}" type="presOf" srcId="{391C572A-3545-4FAD-9754-90D5237F1A36}" destId="{4851D2A9-CE99-4D5B-B504-3D581EE28F01}" srcOrd="0" destOrd="0" presId="urn:microsoft.com/office/officeart/2008/layout/NameandTitleOrganizationalChart"/>
    <dgm:cxn modelId="{F64644D9-2CB2-49FB-A53C-29C7EE7714F0}" type="presOf" srcId="{2383EE7C-5B9B-4EEF-8CB0-C31E2DC8744B}" destId="{7DD07C20-414E-4E06-9178-8430A400E8EC}" srcOrd="0" destOrd="0" presId="urn:microsoft.com/office/officeart/2008/layout/NameandTitleOrganizationalChart"/>
    <dgm:cxn modelId="{7AF9FCDB-C626-4132-8602-0624DC91E2C2}" type="presOf" srcId="{2010889B-0439-4260-B999-9935C31759F8}" destId="{6DE67C2E-F11A-4D97-A95B-EA08B5EEE600}" srcOrd="0" destOrd="0" presId="urn:microsoft.com/office/officeart/2008/layout/NameandTitleOrganizationalChart"/>
    <dgm:cxn modelId="{11685BE3-A62F-4046-9137-561E960F58E8}" type="presOf" srcId="{BF7B0DF8-1AE3-4A8B-9EC5-488614787E4F}" destId="{581A7165-DE65-46F5-99C6-726D9CBACA92}" srcOrd="0" destOrd="0" presId="urn:microsoft.com/office/officeart/2008/layout/NameandTitleOrganizationalChart"/>
    <dgm:cxn modelId="{17F7F4EB-986F-4205-A0A5-EA066000A1E6}" type="presOf" srcId="{315431EC-564B-4FEA-814F-0E8A53D723A3}" destId="{2D52CC92-6013-41AE-A72A-FD164F40DC2B}" srcOrd="0" destOrd="0" presId="urn:microsoft.com/office/officeart/2008/layout/NameandTitleOrganizationalChart"/>
    <dgm:cxn modelId="{3C8121F0-7D3D-4F73-B504-C87DFA965D23}" type="presOf" srcId="{37E1A474-FDDA-4A3A-89CE-31D994E4FD70}" destId="{212C1D5C-77EC-4A5D-A75E-5FBFBB36B14F}" srcOrd="0" destOrd="0" presId="urn:microsoft.com/office/officeart/2008/layout/NameandTitleOrganizationalChart"/>
    <dgm:cxn modelId="{C8166CF3-63C3-4FBA-92C5-BC8C7D81918B}" type="presOf" srcId="{315431EC-564B-4FEA-814F-0E8A53D723A3}" destId="{904D0A5A-62F9-4BB1-BA1C-10D780F6873D}" srcOrd="1" destOrd="0" presId="urn:microsoft.com/office/officeart/2008/layout/NameandTitleOrganizationalChart"/>
    <dgm:cxn modelId="{E71EE5EE-70D1-4416-9F52-6CBFBBDB1C80}" type="presParOf" srcId="{4851D2A9-CE99-4D5B-B504-3D581EE28F01}" destId="{E2A17FE7-8F93-40BE-8006-174FDA45E32D}" srcOrd="0" destOrd="0" presId="urn:microsoft.com/office/officeart/2008/layout/NameandTitleOrganizationalChart"/>
    <dgm:cxn modelId="{5365C0E3-BAE3-4F1E-82B4-605FEA1ECDF7}" type="presParOf" srcId="{E2A17FE7-8F93-40BE-8006-174FDA45E32D}" destId="{BB1A9161-6C34-4D84-A209-5628C3F6EC6E}" srcOrd="0" destOrd="0" presId="urn:microsoft.com/office/officeart/2008/layout/NameandTitleOrganizationalChart"/>
    <dgm:cxn modelId="{FAB9D078-F5F7-408C-93B7-7FE98AF2D7C4}" type="presParOf" srcId="{BB1A9161-6C34-4D84-A209-5628C3F6EC6E}" destId="{7DD07C20-414E-4E06-9178-8430A400E8EC}" srcOrd="0" destOrd="0" presId="urn:microsoft.com/office/officeart/2008/layout/NameandTitleOrganizationalChart"/>
    <dgm:cxn modelId="{F451EF79-D172-4E67-BF4C-2D3A9E6D4C09}" type="presParOf" srcId="{BB1A9161-6C34-4D84-A209-5628C3F6EC6E}" destId="{581A7165-DE65-46F5-99C6-726D9CBACA92}" srcOrd="1" destOrd="0" presId="urn:microsoft.com/office/officeart/2008/layout/NameandTitleOrganizationalChart"/>
    <dgm:cxn modelId="{DA089ED4-0CCD-4935-BAFA-122C15E15791}" type="presParOf" srcId="{BB1A9161-6C34-4D84-A209-5628C3F6EC6E}" destId="{8E3F8D15-3C85-4AB6-BB16-1B5B9276BB39}" srcOrd="2" destOrd="0" presId="urn:microsoft.com/office/officeart/2008/layout/NameandTitleOrganizationalChart"/>
    <dgm:cxn modelId="{2CF19E3E-10DF-40AF-A4CD-F100D93796EB}" type="presParOf" srcId="{E2A17FE7-8F93-40BE-8006-174FDA45E32D}" destId="{536494EB-D060-4679-B295-550A24D18C25}" srcOrd="1" destOrd="0" presId="urn:microsoft.com/office/officeart/2008/layout/NameandTitleOrganizationalChart"/>
    <dgm:cxn modelId="{AC24A434-4C72-4A28-950F-461740DE579E}" type="presParOf" srcId="{536494EB-D060-4679-B295-550A24D18C25}" destId="{6BA17BEA-DD56-4031-99F0-3E5A72F53729}" srcOrd="0" destOrd="0" presId="urn:microsoft.com/office/officeart/2008/layout/NameandTitleOrganizationalChart"/>
    <dgm:cxn modelId="{22C51A18-151D-4225-8E1E-6C5BA5A49ED4}" type="presParOf" srcId="{536494EB-D060-4679-B295-550A24D18C25}" destId="{6371FACB-3FF4-4BFE-ACFD-FA6AAC757684}" srcOrd="1" destOrd="0" presId="urn:microsoft.com/office/officeart/2008/layout/NameandTitleOrganizationalChart"/>
    <dgm:cxn modelId="{E842A64E-6BC5-447C-9DB2-91C263FE6128}" type="presParOf" srcId="{6371FACB-3FF4-4BFE-ACFD-FA6AAC757684}" destId="{FC1CFD5D-37B1-4FF2-943E-5B4E3FEA5FC9}" srcOrd="0" destOrd="0" presId="urn:microsoft.com/office/officeart/2008/layout/NameandTitleOrganizationalChart"/>
    <dgm:cxn modelId="{ABC73612-EF12-4CA0-A95F-F788A7E29893}" type="presParOf" srcId="{FC1CFD5D-37B1-4FF2-943E-5B4E3FEA5FC9}" destId="{47DEE62F-0C7F-48E7-BAB2-D6A06D3CDCCC}" srcOrd="0" destOrd="0" presId="urn:microsoft.com/office/officeart/2008/layout/NameandTitleOrganizationalChart"/>
    <dgm:cxn modelId="{8C18E2E9-CBE7-4131-85E3-0197AD6F454C}" type="presParOf" srcId="{FC1CFD5D-37B1-4FF2-943E-5B4E3FEA5FC9}" destId="{FFE4072B-E161-40B9-BC4D-2580B5952B2E}" srcOrd="1" destOrd="0" presId="urn:microsoft.com/office/officeart/2008/layout/NameandTitleOrganizationalChart"/>
    <dgm:cxn modelId="{7DD560F1-C4CE-4B98-BD03-76FC97F1CB9A}" type="presParOf" srcId="{FC1CFD5D-37B1-4FF2-943E-5B4E3FEA5FC9}" destId="{56DC84B3-3CE6-43B5-8D78-9D499F97E923}" srcOrd="2" destOrd="0" presId="urn:microsoft.com/office/officeart/2008/layout/NameandTitleOrganizationalChart"/>
    <dgm:cxn modelId="{E2502BDD-D65F-4EA5-80BB-1A2FF3EDD2A3}" type="presParOf" srcId="{6371FACB-3FF4-4BFE-ACFD-FA6AAC757684}" destId="{733EBAF5-F675-4816-B44A-EC3E294A9E9C}" srcOrd="1" destOrd="0" presId="urn:microsoft.com/office/officeart/2008/layout/NameandTitleOrganizationalChart"/>
    <dgm:cxn modelId="{526B75AE-2DC2-4CE2-B262-FEEA8F0A1121}" type="presParOf" srcId="{733EBAF5-F675-4816-B44A-EC3E294A9E9C}" destId="{122BF6AF-DC70-42B9-927E-66AFE54AFCEC}" srcOrd="0" destOrd="0" presId="urn:microsoft.com/office/officeart/2008/layout/NameandTitleOrganizationalChart"/>
    <dgm:cxn modelId="{E2E0AB96-BD5B-43A1-ADFD-A0DA5A41C2D3}" type="presParOf" srcId="{733EBAF5-F675-4816-B44A-EC3E294A9E9C}" destId="{1B644E57-25C5-476F-93DC-84B0F63EB318}" srcOrd="1" destOrd="0" presId="urn:microsoft.com/office/officeart/2008/layout/NameandTitleOrganizationalChart"/>
    <dgm:cxn modelId="{0000F552-A0A2-4452-86D3-1DF3F4F6DEB8}" type="presParOf" srcId="{1B644E57-25C5-476F-93DC-84B0F63EB318}" destId="{7265D990-8312-466E-82C7-6F180E833701}" srcOrd="0" destOrd="0" presId="urn:microsoft.com/office/officeart/2008/layout/NameandTitleOrganizationalChart"/>
    <dgm:cxn modelId="{575992D8-6374-4330-A671-5E61A6122EF1}" type="presParOf" srcId="{7265D990-8312-466E-82C7-6F180E833701}" destId="{2E4D17D1-792C-4925-9FCC-D9E75B964F53}" srcOrd="0" destOrd="0" presId="urn:microsoft.com/office/officeart/2008/layout/NameandTitleOrganizationalChart"/>
    <dgm:cxn modelId="{8D1A56DE-1753-49F1-8758-FBAA4D9DB058}" type="presParOf" srcId="{7265D990-8312-466E-82C7-6F180E833701}" destId="{44CD7949-0612-4A51-8E34-32E707AD529B}" srcOrd="1" destOrd="0" presId="urn:microsoft.com/office/officeart/2008/layout/NameandTitleOrganizationalChart"/>
    <dgm:cxn modelId="{819267F8-F257-4C42-AE21-C6037AD305CC}" type="presParOf" srcId="{7265D990-8312-466E-82C7-6F180E833701}" destId="{B3F4B743-AE2B-464C-9059-23216A987936}" srcOrd="2" destOrd="0" presId="urn:microsoft.com/office/officeart/2008/layout/NameandTitleOrganizationalChart"/>
    <dgm:cxn modelId="{8272C4A4-2001-4282-9232-FE3923D94EC8}" type="presParOf" srcId="{1B644E57-25C5-476F-93DC-84B0F63EB318}" destId="{B6954C66-BF14-4907-93BF-37CC8F72747F}" srcOrd="1" destOrd="0" presId="urn:microsoft.com/office/officeart/2008/layout/NameandTitleOrganizationalChart"/>
    <dgm:cxn modelId="{D98E2DB5-F70E-4CE8-8B96-7069EDF97FCF}" type="presParOf" srcId="{1B644E57-25C5-476F-93DC-84B0F63EB318}" destId="{8445C06C-88C2-4F50-B9CB-144060FEA40E}" srcOrd="2" destOrd="0" presId="urn:microsoft.com/office/officeart/2008/layout/NameandTitleOrganizationalChart"/>
    <dgm:cxn modelId="{D345A991-1A94-4B08-9F0B-196252404D0B}" type="presParOf" srcId="{733EBAF5-F675-4816-B44A-EC3E294A9E9C}" destId="{FD6F05E8-E447-43BB-BCB5-19A2A713E5AA}" srcOrd="2" destOrd="0" presId="urn:microsoft.com/office/officeart/2008/layout/NameandTitleOrganizationalChart"/>
    <dgm:cxn modelId="{76A68441-41B6-460E-9660-3713546D4DC9}" type="presParOf" srcId="{733EBAF5-F675-4816-B44A-EC3E294A9E9C}" destId="{B54EA086-03C0-437E-8BC1-6245F0D3CDC2}" srcOrd="3" destOrd="0" presId="urn:microsoft.com/office/officeart/2008/layout/NameandTitleOrganizationalChart"/>
    <dgm:cxn modelId="{5C31B31D-A1DD-4CC1-B18E-3C32D11C9762}" type="presParOf" srcId="{B54EA086-03C0-437E-8BC1-6245F0D3CDC2}" destId="{41F1D8E7-B6DD-4267-A851-C8CDD5B2744A}" srcOrd="0" destOrd="0" presId="urn:microsoft.com/office/officeart/2008/layout/NameandTitleOrganizationalChart"/>
    <dgm:cxn modelId="{B29A275B-57CE-4151-B38C-1214F79E16A2}" type="presParOf" srcId="{41F1D8E7-B6DD-4267-A851-C8CDD5B2744A}" destId="{2D52CC92-6013-41AE-A72A-FD164F40DC2B}" srcOrd="0" destOrd="0" presId="urn:microsoft.com/office/officeart/2008/layout/NameandTitleOrganizationalChart"/>
    <dgm:cxn modelId="{289B3A11-A840-43C1-A2CB-70E9438AD241}" type="presParOf" srcId="{41F1D8E7-B6DD-4267-A851-C8CDD5B2744A}" destId="{1E1DD058-116F-44B9-B283-CA3F95732577}" srcOrd="1" destOrd="0" presId="urn:microsoft.com/office/officeart/2008/layout/NameandTitleOrganizationalChart"/>
    <dgm:cxn modelId="{C53D25D9-15D5-4417-B56A-54E96E369F48}" type="presParOf" srcId="{41F1D8E7-B6DD-4267-A851-C8CDD5B2744A}" destId="{904D0A5A-62F9-4BB1-BA1C-10D780F6873D}" srcOrd="2" destOrd="0" presId="urn:microsoft.com/office/officeart/2008/layout/NameandTitleOrganizationalChart"/>
    <dgm:cxn modelId="{75D11B8E-2CD5-48D4-AB48-1ED4A677C8D4}" type="presParOf" srcId="{B54EA086-03C0-437E-8BC1-6245F0D3CDC2}" destId="{CD57DDBC-650F-4EF7-9B05-650F700C43D2}" srcOrd="1" destOrd="0" presId="urn:microsoft.com/office/officeart/2008/layout/NameandTitleOrganizationalChart"/>
    <dgm:cxn modelId="{9A03E5FD-7E1D-4E1F-8700-97F58DFF0ED3}" type="presParOf" srcId="{B54EA086-03C0-437E-8BC1-6245F0D3CDC2}" destId="{8CA91DCD-1EF0-409D-9DAA-8B05939F7B6C}" srcOrd="2" destOrd="0" presId="urn:microsoft.com/office/officeart/2008/layout/NameandTitleOrganizationalChart"/>
    <dgm:cxn modelId="{E88B6B40-E847-42DE-A928-D852B2371570}" type="presParOf" srcId="{733EBAF5-F675-4816-B44A-EC3E294A9E9C}" destId="{212C1D5C-77EC-4A5D-A75E-5FBFBB36B14F}" srcOrd="4" destOrd="0" presId="urn:microsoft.com/office/officeart/2008/layout/NameandTitleOrganizationalChart"/>
    <dgm:cxn modelId="{4CACB573-D7F1-47F4-8497-A3A32CAD3174}" type="presParOf" srcId="{733EBAF5-F675-4816-B44A-EC3E294A9E9C}" destId="{DB71C637-2F5A-4F2A-A6E5-14AC21208320}" srcOrd="5" destOrd="0" presId="urn:microsoft.com/office/officeart/2008/layout/NameandTitleOrganizationalChart"/>
    <dgm:cxn modelId="{6B9BCEEE-ED2A-4123-8F5C-E81F76B07507}" type="presParOf" srcId="{DB71C637-2F5A-4F2A-A6E5-14AC21208320}" destId="{41C3C8A0-4040-4D12-A8AE-B4DCD1772658}" srcOrd="0" destOrd="0" presId="urn:microsoft.com/office/officeart/2008/layout/NameandTitleOrganizationalChart"/>
    <dgm:cxn modelId="{87A6F6EE-1CA3-4DA7-8D7D-053E1D856E3E}" type="presParOf" srcId="{41C3C8A0-4040-4D12-A8AE-B4DCD1772658}" destId="{4BF99D21-1035-4215-9FFF-C6F10DABAB11}" srcOrd="0" destOrd="0" presId="urn:microsoft.com/office/officeart/2008/layout/NameandTitleOrganizationalChart"/>
    <dgm:cxn modelId="{2BA64452-D372-49A8-8F9C-668DB843C0A7}" type="presParOf" srcId="{41C3C8A0-4040-4D12-A8AE-B4DCD1772658}" destId="{6DE67C2E-F11A-4D97-A95B-EA08B5EEE600}" srcOrd="1" destOrd="0" presId="urn:microsoft.com/office/officeart/2008/layout/NameandTitleOrganizationalChart"/>
    <dgm:cxn modelId="{BC7F2CD7-75C3-4893-AD92-A6B3368273E6}" type="presParOf" srcId="{41C3C8A0-4040-4D12-A8AE-B4DCD1772658}" destId="{C9197F87-30EA-4EF5-8799-81012A4425DF}" srcOrd="2" destOrd="0" presId="urn:microsoft.com/office/officeart/2008/layout/NameandTitleOrganizationalChart"/>
    <dgm:cxn modelId="{76D8AC85-AF48-406B-B648-298035980BF6}" type="presParOf" srcId="{DB71C637-2F5A-4F2A-A6E5-14AC21208320}" destId="{9969D7E9-AFA6-4EEC-A960-1825AA807165}" srcOrd="1" destOrd="0" presId="urn:microsoft.com/office/officeart/2008/layout/NameandTitleOrganizationalChart"/>
    <dgm:cxn modelId="{0C765F14-FB37-400E-9F27-7B1CD4B3F6BC}" type="presParOf" srcId="{DB71C637-2F5A-4F2A-A6E5-14AC21208320}" destId="{578F975F-256D-4B22-9756-B5A6CCF54842}" srcOrd="2" destOrd="0" presId="urn:microsoft.com/office/officeart/2008/layout/NameandTitleOrganizationalChart"/>
    <dgm:cxn modelId="{A4A9EEE6-5B82-45E3-BB21-CF40E345AE96}" type="presParOf" srcId="{6371FACB-3FF4-4BFE-ACFD-FA6AAC757684}" destId="{983AB6D9-EA27-4656-B2F8-758C0F641D25}" srcOrd="2" destOrd="0" presId="urn:microsoft.com/office/officeart/2008/layout/NameandTitleOrganizationalChart"/>
    <dgm:cxn modelId="{EA772C19-2505-432B-9590-27C534B64308}" type="presParOf" srcId="{E2A17FE7-8F93-40BE-8006-174FDA45E32D}" destId="{1E3F00C6-E8B5-4FB4-B79D-EB0858591085}" srcOrd="2" destOrd="0" presId="urn:microsoft.com/office/officeart/2008/layout/NameandTitleOrganizationalChar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48D84A5-5744-43D7-93B0-CBFC5D93B416}">
      <dsp:nvSpPr>
        <dsp:cNvPr id="0" name=""/>
        <dsp:cNvSpPr/>
      </dsp:nvSpPr>
      <dsp:spPr>
        <a:xfrm>
          <a:off x="2169914" y="649086"/>
          <a:ext cx="1512000" cy="1512000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/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65355B8-560D-4564-93FC-4DD38B65D71D}">
      <dsp:nvSpPr>
        <dsp:cNvPr id="0" name=""/>
        <dsp:cNvSpPr/>
      </dsp:nvSpPr>
      <dsp:spPr>
        <a:xfrm>
          <a:off x="765914" y="2285555"/>
          <a:ext cx="4320000" cy="648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8890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fr-CA" sz="2000" kern="1200" dirty="0" err="1"/>
            <a:t>What</a:t>
          </a:r>
          <a:r>
            <a:rPr lang="fr-CA" sz="2000" kern="1200" dirty="0"/>
            <a:t> are Exploration </a:t>
          </a:r>
          <a:r>
            <a:rPr lang="fr-CA" sz="2000" kern="1200" dirty="0" err="1"/>
            <a:t>Agreements</a:t>
          </a:r>
          <a:r>
            <a:rPr lang="fr-CA" sz="2000" kern="1200" dirty="0"/>
            <a:t> and </a:t>
          </a:r>
          <a:r>
            <a:rPr lang="fr-CA" sz="2000" kern="1200" dirty="0" err="1"/>
            <a:t>why</a:t>
          </a:r>
          <a:r>
            <a:rPr lang="fr-CA" sz="2000" kern="1200" dirty="0"/>
            <a:t> </a:t>
          </a:r>
          <a:r>
            <a:rPr lang="fr-CA" sz="2000" kern="1200" dirty="0" err="1"/>
            <a:t>negotiate</a:t>
          </a:r>
          <a:r>
            <a:rPr lang="fr-CA" sz="2000" kern="1200" dirty="0"/>
            <a:t> </a:t>
          </a:r>
          <a:r>
            <a:rPr lang="fr-CA" sz="2000" kern="1200" dirty="0" err="1"/>
            <a:t>them</a:t>
          </a:r>
          <a:r>
            <a:rPr lang="fr-CA" sz="2000" kern="1200" dirty="0"/>
            <a:t>?</a:t>
          </a:r>
          <a:endParaRPr lang="en-US" sz="2000" kern="1200" dirty="0"/>
        </a:p>
      </dsp:txBody>
      <dsp:txXfrm>
        <a:off x="765914" y="2285555"/>
        <a:ext cx="4320000" cy="648000"/>
      </dsp:txXfrm>
    </dsp:sp>
    <dsp:sp modelId="{92D7F8C3-0A7B-4078-9477-9B677EBF7020}">
      <dsp:nvSpPr>
        <dsp:cNvPr id="0" name=""/>
        <dsp:cNvSpPr/>
      </dsp:nvSpPr>
      <dsp:spPr>
        <a:xfrm>
          <a:off x="765914" y="2991448"/>
          <a:ext cx="4320000" cy="55227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6667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500" kern="1200"/>
            <a:t>What are EAs</a:t>
          </a:r>
          <a:endParaRPr lang="en-US" sz="1500" kern="1200"/>
        </a:p>
        <a:p>
          <a:pPr marL="0" lvl="0" indent="0" algn="ctr" defTabSz="6667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500" kern="1200" dirty="0" err="1"/>
            <a:t>Why</a:t>
          </a:r>
          <a:r>
            <a:rPr lang="fr-CA" sz="1500" kern="1200" dirty="0"/>
            <a:t> </a:t>
          </a:r>
          <a:r>
            <a:rPr lang="fr-CA" sz="1500" kern="1200" dirty="0" err="1"/>
            <a:t>negotiate</a:t>
          </a:r>
          <a:r>
            <a:rPr lang="fr-CA" sz="1500" kern="1200" dirty="0"/>
            <a:t> </a:t>
          </a:r>
          <a:r>
            <a:rPr lang="fr-CA" sz="1500" kern="1200" dirty="0" err="1"/>
            <a:t>EAs</a:t>
          </a:r>
          <a:endParaRPr lang="en-US" sz="1500" kern="1200" dirty="0"/>
        </a:p>
      </dsp:txBody>
      <dsp:txXfrm>
        <a:off x="765914" y="2991448"/>
        <a:ext cx="4320000" cy="552270"/>
      </dsp:txXfrm>
    </dsp:sp>
    <dsp:sp modelId="{81935193-CCC5-453D-8230-422ED966354E}">
      <dsp:nvSpPr>
        <dsp:cNvPr id="0" name=""/>
        <dsp:cNvSpPr/>
      </dsp:nvSpPr>
      <dsp:spPr>
        <a:xfrm>
          <a:off x="7245914" y="649086"/>
          <a:ext cx="1512000" cy="1512000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B543781-25CB-499F-AA78-48DC0F4E2D26}">
      <dsp:nvSpPr>
        <dsp:cNvPr id="0" name=""/>
        <dsp:cNvSpPr/>
      </dsp:nvSpPr>
      <dsp:spPr>
        <a:xfrm>
          <a:off x="5841914" y="2285555"/>
          <a:ext cx="4320000" cy="648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8890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fr-CA" sz="2000" kern="1200" dirty="0"/>
            <a:t>LPFN &amp; </a:t>
          </a:r>
          <a:r>
            <a:rPr lang="fr-CA" sz="2000" kern="1200" dirty="0" err="1"/>
            <a:t>Vior’s</a:t>
          </a:r>
          <a:r>
            <a:rPr lang="fr-CA" sz="2000" kern="1200" dirty="0"/>
            <a:t> Exploration Agreement</a:t>
          </a:r>
          <a:endParaRPr lang="en-US" sz="2000" kern="1200" dirty="0"/>
        </a:p>
      </dsp:txBody>
      <dsp:txXfrm>
        <a:off x="5841914" y="2285555"/>
        <a:ext cx="4320000" cy="648000"/>
      </dsp:txXfrm>
    </dsp:sp>
    <dsp:sp modelId="{99609521-C2BA-464A-8014-0B876979B69D}">
      <dsp:nvSpPr>
        <dsp:cNvPr id="0" name=""/>
        <dsp:cNvSpPr/>
      </dsp:nvSpPr>
      <dsp:spPr>
        <a:xfrm>
          <a:off x="5841914" y="2991448"/>
          <a:ext cx="4320000" cy="55227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6667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500" kern="1200"/>
            <a:t>Context</a:t>
          </a:r>
          <a:endParaRPr lang="en-US" sz="1500" kern="1200"/>
        </a:p>
        <a:p>
          <a:pPr marL="0" lvl="0" indent="0" algn="ctr" defTabSz="6667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500" kern="1200"/>
            <a:t>Key components of the EA</a:t>
          </a:r>
          <a:endParaRPr lang="en-US" sz="1500" kern="1200"/>
        </a:p>
      </dsp:txBody>
      <dsp:txXfrm>
        <a:off x="5841914" y="2991448"/>
        <a:ext cx="4320000" cy="55227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5C6D8B5-071B-4C7C-BB38-58ED9E175E3A}">
      <dsp:nvSpPr>
        <dsp:cNvPr id="0" name=""/>
        <dsp:cNvSpPr/>
      </dsp:nvSpPr>
      <dsp:spPr>
        <a:xfrm>
          <a:off x="0" y="2175669"/>
          <a:ext cx="10515600" cy="0"/>
        </a:xfrm>
        <a:prstGeom prst="lin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  <a:tailEnd type="triangle" w="lg" len="lg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53B96C4-E8DC-40E4-A5F4-4433E7E92CFC}">
      <dsp:nvSpPr>
        <dsp:cNvPr id="0" name=""/>
        <dsp:cNvSpPr/>
      </dsp:nvSpPr>
      <dsp:spPr>
        <a:xfrm rot="8100000">
          <a:off x="68112" y="501406"/>
          <a:ext cx="319993" cy="319993"/>
        </a:xfrm>
        <a:prstGeom prst="teardrop">
          <a:avLst>
            <a:gd name="adj" fmla="val 11500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ABDA2F6-EC2F-40FA-A0E8-C88A4694E133}">
      <dsp:nvSpPr>
        <dsp:cNvPr id="0" name=""/>
        <dsp:cNvSpPr/>
      </dsp:nvSpPr>
      <dsp:spPr>
        <a:xfrm>
          <a:off x="103661" y="536955"/>
          <a:ext cx="248896" cy="248896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45F9826-4840-431E-9D6F-8569FA18B544}">
      <dsp:nvSpPr>
        <dsp:cNvPr id="0" name=""/>
        <dsp:cNvSpPr/>
      </dsp:nvSpPr>
      <dsp:spPr>
        <a:xfrm>
          <a:off x="454379" y="887672"/>
          <a:ext cx="3498086" cy="128799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76200" rIns="76200" bIns="114300" numCol="1" spcCol="1270" anchor="t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 err="1"/>
            <a:t>Vior</a:t>
          </a:r>
          <a:r>
            <a:rPr lang="en-US" sz="1200" kern="1200" dirty="0"/>
            <a:t> applied to the MRNF for permits required to conduct exploration work on its mining claims at the </a:t>
          </a:r>
          <a:r>
            <a:rPr lang="en-US" sz="1200" kern="1200" dirty="0" err="1"/>
            <a:t>Belleterre</a:t>
          </a:r>
          <a:r>
            <a:rPr lang="en-US" sz="1200" kern="1200" dirty="0"/>
            <a:t> Gold Project site</a:t>
          </a:r>
        </a:p>
      </dsp:txBody>
      <dsp:txXfrm>
        <a:off x="454379" y="887672"/>
        <a:ext cx="3498086" cy="1287996"/>
      </dsp:txXfrm>
    </dsp:sp>
    <dsp:sp modelId="{D39160B9-C4BB-460E-87B9-A3F675B3F43B}">
      <dsp:nvSpPr>
        <dsp:cNvPr id="0" name=""/>
        <dsp:cNvSpPr/>
      </dsp:nvSpPr>
      <dsp:spPr>
        <a:xfrm>
          <a:off x="454379" y="435133"/>
          <a:ext cx="3498086" cy="45253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01600" bIns="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1600" kern="1200"/>
            <a:t>Spring/summer 2024</a:t>
          </a:r>
        </a:p>
      </dsp:txBody>
      <dsp:txXfrm>
        <a:off x="454379" y="435133"/>
        <a:ext cx="3498086" cy="452539"/>
      </dsp:txXfrm>
    </dsp:sp>
    <dsp:sp modelId="{079E52CE-D72F-4F93-8AAC-E960A74AA9DF}">
      <dsp:nvSpPr>
        <dsp:cNvPr id="0" name=""/>
        <dsp:cNvSpPr/>
      </dsp:nvSpPr>
      <dsp:spPr>
        <a:xfrm>
          <a:off x="228109" y="887672"/>
          <a:ext cx="0" cy="1287996"/>
        </a:xfrm>
        <a:prstGeom prst="line">
          <a:avLst/>
        </a:prstGeom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91BD257-5EA9-4B2C-9E16-10106DBECAB4}">
      <dsp:nvSpPr>
        <dsp:cNvPr id="0" name=""/>
        <dsp:cNvSpPr/>
      </dsp:nvSpPr>
      <dsp:spPr>
        <a:xfrm>
          <a:off x="187380" y="2134940"/>
          <a:ext cx="81457" cy="81457"/>
        </a:xfrm>
        <a:prstGeom prst="ellipse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0EACAFB-871E-4CBC-8205-63AA70FE1D5B}">
      <dsp:nvSpPr>
        <dsp:cNvPr id="0" name=""/>
        <dsp:cNvSpPr/>
      </dsp:nvSpPr>
      <dsp:spPr>
        <a:xfrm rot="18900000">
          <a:off x="2167232" y="3529937"/>
          <a:ext cx="319993" cy="319993"/>
        </a:xfrm>
        <a:prstGeom prst="teardrop">
          <a:avLst>
            <a:gd name="adj" fmla="val 115000"/>
          </a:avLst>
        </a:prstGeom>
        <a:solidFill>
          <a:schemeClr val="accent5">
            <a:hueOff val="-643840"/>
            <a:satOff val="0"/>
            <a:lumOff val="-1699"/>
            <a:alphaOff val="0"/>
          </a:schemeClr>
        </a:solidFill>
        <a:ln w="19050" cap="flat" cmpd="sng" algn="ctr">
          <a:solidFill>
            <a:schemeClr val="accent5">
              <a:hueOff val="-643840"/>
              <a:satOff val="0"/>
              <a:lumOff val="-1699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7CB443D-EA49-41D6-9D4A-0F0DA3DEDE5E}">
      <dsp:nvSpPr>
        <dsp:cNvPr id="0" name=""/>
        <dsp:cNvSpPr/>
      </dsp:nvSpPr>
      <dsp:spPr>
        <a:xfrm>
          <a:off x="2202780" y="3565486"/>
          <a:ext cx="248896" cy="248896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669B321-0409-4FFA-B456-EB00570AA0AF}">
      <dsp:nvSpPr>
        <dsp:cNvPr id="0" name=""/>
        <dsp:cNvSpPr/>
      </dsp:nvSpPr>
      <dsp:spPr>
        <a:xfrm>
          <a:off x="2553498" y="2175669"/>
          <a:ext cx="3498086" cy="128799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114300" rIns="0" bIns="76200" numCol="1" spcCol="1270" anchor="b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Formal consultation process was carried out by the MRNF</a:t>
          </a:r>
        </a:p>
      </dsp:txBody>
      <dsp:txXfrm>
        <a:off x="2553498" y="2175669"/>
        <a:ext cx="3498086" cy="1287996"/>
      </dsp:txXfrm>
    </dsp:sp>
    <dsp:sp modelId="{EE5C44B6-832D-4C08-A3CA-87147E851B26}">
      <dsp:nvSpPr>
        <dsp:cNvPr id="0" name=""/>
        <dsp:cNvSpPr/>
      </dsp:nvSpPr>
      <dsp:spPr>
        <a:xfrm>
          <a:off x="2553498" y="3463665"/>
          <a:ext cx="3498086" cy="45253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01600" bIns="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1600" kern="1200"/>
            <a:t>Summer 2024</a:t>
          </a:r>
        </a:p>
      </dsp:txBody>
      <dsp:txXfrm>
        <a:off x="2553498" y="3463665"/>
        <a:ext cx="3498086" cy="452539"/>
      </dsp:txXfrm>
    </dsp:sp>
    <dsp:sp modelId="{BE7BFC16-FDE2-4FA0-92BF-257163AD1148}">
      <dsp:nvSpPr>
        <dsp:cNvPr id="0" name=""/>
        <dsp:cNvSpPr/>
      </dsp:nvSpPr>
      <dsp:spPr>
        <a:xfrm>
          <a:off x="2327228" y="2175669"/>
          <a:ext cx="0" cy="1287996"/>
        </a:xfrm>
        <a:prstGeom prst="line">
          <a:avLst/>
        </a:prstGeom>
        <a:noFill/>
        <a:ln w="12700" cap="flat" cmpd="sng" algn="ctr">
          <a:solidFill>
            <a:schemeClr val="accent5">
              <a:hueOff val="-643840"/>
              <a:satOff val="0"/>
              <a:lumOff val="-1699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E789177-E3A9-4216-AC36-EC9FBECD6AC0}">
      <dsp:nvSpPr>
        <dsp:cNvPr id="0" name=""/>
        <dsp:cNvSpPr/>
      </dsp:nvSpPr>
      <dsp:spPr>
        <a:xfrm>
          <a:off x="2286500" y="2134940"/>
          <a:ext cx="81457" cy="81457"/>
        </a:xfrm>
        <a:prstGeom prst="ellipse">
          <a:avLst/>
        </a:prstGeom>
        <a:solidFill>
          <a:schemeClr val="accent5">
            <a:hueOff val="-643840"/>
            <a:satOff val="0"/>
            <a:lumOff val="-1699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B17A872-2308-405C-B680-1B32634CDAB6}">
      <dsp:nvSpPr>
        <dsp:cNvPr id="0" name=""/>
        <dsp:cNvSpPr/>
      </dsp:nvSpPr>
      <dsp:spPr>
        <a:xfrm rot="8100000">
          <a:off x="4266351" y="501406"/>
          <a:ext cx="319993" cy="319993"/>
        </a:xfrm>
        <a:prstGeom prst="teardrop">
          <a:avLst>
            <a:gd name="adj" fmla="val 115000"/>
          </a:avLst>
        </a:prstGeom>
        <a:solidFill>
          <a:schemeClr val="accent5">
            <a:hueOff val="-1287680"/>
            <a:satOff val="0"/>
            <a:lumOff val="-3399"/>
            <a:alphaOff val="0"/>
          </a:schemeClr>
        </a:solidFill>
        <a:ln w="19050" cap="flat" cmpd="sng" algn="ctr">
          <a:solidFill>
            <a:schemeClr val="accent5">
              <a:hueOff val="-1287680"/>
              <a:satOff val="0"/>
              <a:lumOff val="-3399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5BE0434-6D61-4D09-9482-D4AA52A422EC}">
      <dsp:nvSpPr>
        <dsp:cNvPr id="0" name=""/>
        <dsp:cNvSpPr/>
      </dsp:nvSpPr>
      <dsp:spPr>
        <a:xfrm>
          <a:off x="4301899" y="536955"/>
          <a:ext cx="248896" cy="248896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9384531-1F7F-46BF-8827-ED00040E77F8}">
      <dsp:nvSpPr>
        <dsp:cNvPr id="0" name=""/>
        <dsp:cNvSpPr/>
      </dsp:nvSpPr>
      <dsp:spPr>
        <a:xfrm>
          <a:off x="4652617" y="887672"/>
          <a:ext cx="3498086" cy="128799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76200" rIns="76200" bIns="114300" numCol="1" spcCol="1270" anchor="t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MRNF issued the permits, although LPFN took issue with the consultation process</a:t>
          </a:r>
        </a:p>
      </dsp:txBody>
      <dsp:txXfrm>
        <a:off x="4652617" y="887672"/>
        <a:ext cx="3498086" cy="1287996"/>
      </dsp:txXfrm>
    </dsp:sp>
    <dsp:sp modelId="{42C622E8-CC3E-49A8-B123-6CA3B187ABD0}">
      <dsp:nvSpPr>
        <dsp:cNvPr id="0" name=""/>
        <dsp:cNvSpPr/>
      </dsp:nvSpPr>
      <dsp:spPr>
        <a:xfrm>
          <a:off x="4652617" y="435133"/>
          <a:ext cx="3498086" cy="45253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01600" bIns="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1600" kern="1200"/>
            <a:t>End of summer 2024</a:t>
          </a:r>
        </a:p>
      </dsp:txBody>
      <dsp:txXfrm>
        <a:off x="4652617" y="435133"/>
        <a:ext cx="3498086" cy="452539"/>
      </dsp:txXfrm>
    </dsp:sp>
    <dsp:sp modelId="{69677FF8-D93C-492F-B72D-6A015F864A21}">
      <dsp:nvSpPr>
        <dsp:cNvPr id="0" name=""/>
        <dsp:cNvSpPr/>
      </dsp:nvSpPr>
      <dsp:spPr>
        <a:xfrm>
          <a:off x="4426348" y="887672"/>
          <a:ext cx="0" cy="1287996"/>
        </a:xfrm>
        <a:prstGeom prst="line">
          <a:avLst/>
        </a:prstGeom>
        <a:noFill/>
        <a:ln w="12700" cap="flat" cmpd="sng" algn="ctr">
          <a:solidFill>
            <a:schemeClr val="accent5">
              <a:hueOff val="-1287680"/>
              <a:satOff val="0"/>
              <a:lumOff val="-3399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FA5E3AC-63D2-4203-B5CE-7679A58E560A}">
      <dsp:nvSpPr>
        <dsp:cNvPr id="0" name=""/>
        <dsp:cNvSpPr/>
      </dsp:nvSpPr>
      <dsp:spPr>
        <a:xfrm>
          <a:off x="4385619" y="2134940"/>
          <a:ext cx="81457" cy="81457"/>
        </a:xfrm>
        <a:prstGeom prst="ellipse">
          <a:avLst/>
        </a:prstGeom>
        <a:solidFill>
          <a:schemeClr val="accent5">
            <a:hueOff val="-1287680"/>
            <a:satOff val="0"/>
            <a:lumOff val="-3399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C2C2AC3-9969-478A-81F5-64E69AACB700}">
      <dsp:nvSpPr>
        <dsp:cNvPr id="0" name=""/>
        <dsp:cNvSpPr/>
      </dsp:nvSpPr>
      <dsp:spPr>
        <a:xfrm rot="18900000">
          <a:off x="6365470" y="3529937"/>
          <a:ext cx="319993" cy="319993"/>
        </a:xfrm>
        <a:prstGeom prst="teardrop">
          <a:avLst>
            <a:gd name="adj" fmla="val 115000"/>
          </a:avLst>
        </a:prstGeom>
        <a:solidFill>
          <a:schemeClr val="accent5">
            <a:hueOff val="-1931520"/>
            <a:satOff val="0"/>
            <a:lumOff val="-5098"/>
            <a:alphaOff val="0"/>
          </a:schemeClr>
        </a:solidFill>
        <a:ln w="19050" cap="flat" cmpd="sng" algn="ctr">
          <a:solidFill>
            <a:schemeClr val="accent5">
              <a:hueOff val="-1931520"/>
              <a:satOff val="0"/>
              <a:lumOff val="-509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D9612B4-FC64-4BC9-8F72-DB09DD3C5327}">
      <dsp:nvSpPr>
        <dsp:cNvPr id="0" name=""/>
        <dsp:cNvSpPr/>
      </dsp:nvSpPr>
      <dsp:spPr>
        <a:xfrm>
          <a:off x="6401019" y="3565486"/>
          <a:ext cx="248896" cy="248896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7684BEE-7FD5-4B28-BF6D-4B7B6306FB27}">
      <dsp:nvSpPr>
        <dsp:cNvPr id="0" name=""/>
        <dsp:cNvSpPr/>
      </dsp:nvSpPr>
      <dsp:spPr>
        <a:xfrm>
          <a:off x="6751736" y="2175669"/>
          <a:ext cx="3498086" cy="128799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114300" rIns="0" bIns="76200" numCol="1" spcCol="1270" anchor="b" anchorCtr="0">
          <a:noAutofit/>
        </a:bodyPr>
        <a:lstStyle/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Drills were brought onto the project site, despite LPFN disagreeing with the consultation conducted by the MRNF</a:t>
          </a:r>
        </a:p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LPFN Set up a check-point</a:t>
          </a:r>
        </a:p>
        <a:p>
          <a:pPr marL="0" lvl="0" indent="0" algn="l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200" kern="1200" dirty="0"/>
            <a:t>Parties initiated negotiations to resolve the situation</a:t>
          </a:r>
        </a:p>
      </dsp:txBody>
      <dsp:txXfrm>
        <a:off x="6751736" y="2175669"/>
        <a:ext cx="3498086" cy="1287996"/>
      </dsp:txXfrm>
    </dsp:sp>
    <dsp:sp modelId="{53216830-0705-4EE0-9803-CF4EE2A35B68}">
      <dsp:nvSpPr>
        <dsp:cNvPr id="0" name=""/>
        <dsp:cNvSpPr/>
      </dsp:nvSpPr>
      <dsp:spPr>
        <a:xfrm>
          <a:off x="6751736" y="3463665"/>
          <a:ext cx="3498086" cy="45253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01600" bIns="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1600" kern="1200"/>
            <a:t>Fall 2024</a:t>
          </a:r>
        </a:p>
      </dsp:txBody>
      <dsp:txXfrm>
        <a:off x="6751736" y="3463665"/>
        <a:ext cx="3498086" cy="452539"/>
      </dsp:txXfrm>
    </dsp:sp>
    <dsp:sp modelId="{85B3CE27-E546-4DF6-92D6-902439E00E6F}">
      <dsp:nvSpPr>
        <dsp:cNvPr id="0" name=""/>
        <dsp:cNvSpPr/>
      </dsp:nvSpPr>
      <dsp:spPr>
        <a:xfrm>
          <a:off x="6525467" y="2175669"/>
          <a:ext cx="0" cy="1287996"/>
        </a:xfrm>
        <a:prstGeom prst="line">
          <a:avLst/>
        </a:prstGeom>
        <a:noFill/>
        <a:ln w="12700" cap="flat" cmpd="sng" algn="ctr">
          <a:solidFill>
            <a:schemeClr val="accent5">
              <a:hueOff val="-1931520"/>
              <a:satOff val="0"/>
              <a:lumOff val="-5098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A1B6EB6-3510-4DBF-AFD3-672B66BCC13A}">
      <dsp:nvSpPr>
        <dsp:cNvPr id="0" name=""/>
        <dsp:cNvSpPr/>
      </dsp:nvSpPr>
      <dsp:spPr>
        <a:xfrm>
          <a:off x="6483865" y="2134940"/>
          <a:ext cx="81457" cy="81457"/>
        </a:xfrm>
        <a:prstGeom prst="ellipse">
          <a:avLst/>
        </a:prstGeom>
        <a:solidFill>
          <a:schemeClr val="accent5">
            <a:hueOff val="-1931520"/>
            <a:satOff val="0"/>
            <a:lumOff val="-5098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12C1D5C-77EC-4A5D-A75E-5FBFBB36B14F}">
      <dsp:nvSpPr>
        <dsp:cNvPr id="0" name=""/>
        <dsp:cNvSpPr/>
      </dsp:nvSpPr>
      <dsp:spPr>
        <a:xfrm>
          <a:off x="5159343" y="2628794"/>
          <a:ext cx="2641835" cy="58906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51172"/>
              </a:lnTo>
              <a:lnTo>
                <a:pt x="2641835" y="351172"/>
              </a:lnTo>
              <a:lnTo>
                <a:pt x="2641835" y="589063"/>
              </a:lnTo>
            </a:path>
          </a:pathLst>
        </a:custGeom>
        <a:noFill/>
        <a:ln w="1905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D6F05E8-E447-43BB-BCB5-19A2A713E5AA}">
      <dsp:nvSpPr>
        <dsp:cNvPr id="0" name=""/>
        <dsp:cNvSpPr/>
      </dsp:nvSpPr>
      <dsp:spPr>
        <a:xfrm>
          <a:off x="5113623" y="2628794"/>
          <a:ext cx="91440" cy="589063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589063"/>
              </a:lnTo>
            </a:path>
          </a:pathLst>
        </a:custGeom>
        <a:noFill/>
        <a:ln w="1905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22BF6AF-DC70-42B9-927E-66AFE54AFCEC}">
      <dsp:nvSpPr>
        <dsp:cNvPr id="0" name=""/>
        <dsp:cNvSpPr/>
      </dsp:nvSpPr>
      <dsp:spPr>
        <a:xfrm>
          <a:off x="2517507" y="2628794"/>
          <a:ext cx="2641835" cy="589063"/>
        </a:xfrm>
        <a:custGeom>
          <a:avLst/>
          <a:gdLst/>
          <a:ahLst/>
          <a:cxnLst/>
          <a:rect l="0" t="0" r="0" b="0"/>
          <a:pathLst>
            <a:path>
              <a:moveTo>
                <a:pt x="2641835" y="0"/>
              </a:moveTo>
              <a:lnTo>
                <a:pt x="2641835" y="351172"/>
              </a:lnTo>
              <a:lnTo>
                <a:pt x="0" y="351172"/>
              </a:lnTo>
              <a:lnTo>
                <a:pt x="0" y="589063"/>
              </a:lnTo>
            </a:path>
          </a:pathLst>
        </a:custGeom>
        <a:noFill/>
        <a:ln w="1905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BA17BEA-DD56-4031-99F0-3E5A72F53729}">
      <dsp:nvSpPr>
        <dsp:cNvPr id="0" name=""/>
        <dsp:cNvSpPr/>
      </dsp:nvSpPr>
      <dsp:spPr>
        <a:xfrm>
          <a:off x="5113623" y="1020198"/>
          <a:ext cx="91440" cy="589063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589063"/>
              </a:lnTo>
            </a:path>
          </a:pathLst>
        </a:custGeom>
        <a:noFill/>
        <a:ln w="1905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D07C20-414E-4E06-9178-8430A400E8EC}">
      <dsp:nvSpPr>
        <dsp:cNvPr id="0" name=""/>
        <dsp:cNvSpPr/>
      </dsp:nvSpPr>
      <dsp:spPr>
        <a:xfrm>
          <a:off x="4174773" y="665"/>
          <a:ext cx="1969139" cy="1019533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43867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2800" kern="1200" dirty="0"/>
            <a:t>LPFN </a:t>
          </a:r>
        </a:p>
      </dsp:txBody>
      <dsp:txXfrm>
        <a:off x="4174773" y="665"/>
        <a:ext cx="1969139" cy="1019533"/>
      </dsp:txXfrm>
    </dsp:sp>
    <dsp:sp modelId="{581A7165-DE65-46F5-99C6-726D9CBACA92}">
      <dsp:nvSpPr>
        <dsp:cNvPr id="0" name=""/>
        <dsp:cNvSpPr/>
      </dsp:nvSpPr>
      <dsp:spPr>
        <a:xfrm>
          <a:off x="4568601" y="793635"/>
          <a:ext cx="1772225" cy="339844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5560" tIns="8890" rIns="35560" bIns="8890" numCol="1" spcCol="1270" anchor="ctr" anchorCtr="0">
          <a:noAutofit/>
        </a:bodyPr>
        <a:lstStyle/>
        <a:p>
          <a:pPr marL="0" lvl="0" indent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400" kern="1200" dirty="0"/>
            <a:t>Limited Partner 99.9%</a:t>
          </a:r>
        </a:p>
      </dsp:txBody>
      <dsp:txXfrm>
        <a:off x="4568601" y="793635"/>
        <a:ext cx="1772225" cy="339844"/>
      </dsp:txXfrm>
    </dsp:sp>
    <dsp:sp modelId="{47DEE62F-0C7F-48E7-BAB2-D6A06D3CDCCC}">
      <dsp:nvSpPr>
        <dsp:cNvPr id="0" name=""/>
        <dsp:cNvSpPr/>
      </dsp:nvSpPr>
      <dsp:spPr>
        <a:xfrm>
          <a:off x="4174773" y="1609261"/>
          <a:ext cx="1969139" cy="1019533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43867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2800" kern="1200" dirty="0"/>
            <a:t>General </a:t>
          </a:r>
          <a:r>
            <a:rPr lang="fr-CA" sz="2800" kern="1200" dirty="0" err="1"/>
            <a:t>partner</a:t>
          </a:r>
          <a:r>
            <a:rPr lang="fr-CA" sz="2800" kern="1200" dirty="0"/>
            <a:t> </a:t>
          </a:r>
          <a:r>
            <a:rPr lang="fr-CA" sz="2800" kern="1200" dirty="0" err="1"/>
            <a:t>inc.</a:t>
          </a:r>
          <a:endParaRPr lang="fr-CA" sz="2800" kern="1200" dirty="0"/>
        </a:p>
      </dsp:txBody>
      <dsp:txXfrm>
        <a:off x="4174773" y="1609261"/>
        <a:ext cx="1969139" cy="1019533"/>
      </dsp:txXfrm>
    </dsp:sp>
    <dsp:sp modelId="{FFE4072B-E161-40B9-BC4D-2580B5952B2E}">
      <dsp:nvSpPr>
        <dsp:cNvPr id="0" name=""/>
        <dsp:cNvSpPr/>
      </dsp:nvSpPr>
      <dsp:spPr>
        <a:xfrm>
          <a:off x="4568601" y="2402231"/>
          <a:ext cx="1772225" cy="339844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880" tIns="13970" rIns="55880" bIns="13970" numCol="1" spcCol="1270" anchor="ctr" anchorCtr="0">
          <a:noAutofit/>
        </a:bodyPr>
        <a:lstStyle/>
        <a:p>
          <a:pPr marL="0" lvl="0" indent="0" algn="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2200" kern="1200" dirty="0"/>
            <a:t>0.1%</a:t>
          </a:r>
        </a:p>
      </dsp:txBody>
      <dsp:txXfrm>
        <a:off x="4568601" y="2402231"/>
        <a:ext cx="1772225" cy="339844"/>
      </dsp:txXfrm>
    </dsp:sp>
    <dsp:sp modelId="{2E4D17D1-792C-4925-9FCC-D9E75B964F53}">
      <dsp:nvSpPr>
        <dsp:cNvPr id="0" name=""/>
        <dsp:cNvSpPr/>
      </dsp:nvSpPr>
      <dsp:spPr>
        <a:xfrm>
          <a:off x="1532937" y="3217858"/>
          <a:ext cx="1969139" cy="1019533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43867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2800" kern="1200" dirty="0" err="1"/>
            <a:t>Subsidiaries</a:t>
          </a:r>
          <a:r>
            <a:rPr lang="fr-CA" sz="2800" kern="1200" dirty="0"/>
            <a:t> </a:t>
          </a:r>
        </a:p>
      </dsp:txBody>
      <dsp:txXfrm>
        <a:off x="1532937" y="3217858"/>
        <a:ext cx="1969139" cy="1019533"/>
      </dsp:txXfrm>
    </dsp:sp>
    <dsp:sp modelId="{44CD7949-0612-4A51-8E34-32E707AD529B}">
      <dsp:nvSpPr>
        <dsp:cNvPr id="0" name=""/>
        <dsp:cNvSpPr/>
      </dsp:nvSpPr>
      <dsp:spPr>
        <a:xfrm>
          <a:off x="1926765" y="4010828"/>
          <a:ext cx="1772225" cy="339844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880" tIns="13970" rIns="55880" bIns="13970" numCol="1" spcCol="1270" anchor="ctr" anchorCtr="0">
          <a:noAutofit/>
        </a:bodyPr>
        <a:lstStyle/>
        <a:p>
          <a:pPr marL="0" lvl="0" indent="0" algn="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2200" kern="1200" dirty="0"/>
            <a:t>Inc. 1</a:t>
          </a:r>
        </a:p>
      </dsp:txBody>
      <dsp:txXfrm>
        <a:off x="1926765" y="4010828"/>
        <a:ext cx="1772225" cy="339844"/>
      </dsp:txXfrm>
    </dsp:sp>
    <dsp:sp modelId="{2D52CC92-6013-41AE-A72A-FD164F40DC2B}">
      <dsp:nvSpPr>
        <dsp:cNvPr id="0" name=""/>
        <dsp:cNvSpPr/>
      </dsp:nvSpPr>
      <dsp:spPr>
        <a:xfrm>
          <a:off x="4174773" y="3217858"/>
          <a:ext cx="1969139" cy="1019533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43867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2800" kern="1200" dirty="0" err="1"/>
            <a:t>Subsidiaries</a:t>
          </a:r>
          <a:endParaRPr lang="fr-CA" sz="2800" kern="1200" dirty="0"/>
        </a:p>
      </dsp:txBody>
      <dsp:txXfrm>
        <a:off x="4174773" y="3217858"/>
        <a:ext cx="1969139" cy="1019533"/>
      </dsp:txXfrm>
    </dsp:sp>
    <dsp:sp modelId="{1E1DD058-116F-44B9-B283-CA3F95732577}">
      <dsp:nvSpPr>
        <dsp:cNvPr id="0" name=""/>
        <dsp:cNvSpPr/>
      </dsp:nvSpPr>
      <dsp:spPr>
        <a:xfrm>
          <a:off x="4568601" y="4010828"/>
          <a:ext cx="1772225" cy="339844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880" tIns="13970" rIns="55880" bIns="13970" numCol="1" spcCol="1270" anchor="ctr" anchorCtr="0">
          <a:noAutofit/>
        </a:bodyPr>
        <a:lstStyle/>
        <a:p>
          <a:pPr marL="0" lvl="0" indent="0" algn="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2200" kern="1200" dirty="0"/>
            <a:t>Inc. 2</a:t>
          </a:r>
        </a:p>
      </dsp:txBody>
      <dsp:txXfrm>
        <a:off x="4568601" y="4010828"/>
        <a:ext cx="1772225" cy="339844"/>
      </dsp:txXfrm>
    </dsp:sp>
    <dsp:sp modelId="{4BF99D21-1035-4215-9FFF-C6F10DABAB11}">
      <dsp:nvSpPr>
        <dsp:cNvPr id="0" name=""/>
        <dsp:cNvSpPr/>
      </dsp:nvSpPr>
      <dsp:spPr>
        <a:xfrm>
          <a:off x="6816608" y="3217858"/>
          <a:ext cx="1969139" cy="1019533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43867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2800" kern="1200" dirty="0" err="1"/>
            <a:t>Subsidiaries</a:t>
          </a:r>
          <a:endParaRPr lang="fr-CA" sz="2800" kern="1200" dirty="0"/>
        </a:p>
      </dsp:txBody>
      <dsp:txXfrm>
        <a:off x="6816608" y="3217858"/>
        <a:ext cx="1969139" cy="1019533"/>
      </dsp:txXfrm>
    </dsp:sp>
    <dsp:sp modelId="{6DE67C2E-F11A-4D97-A95B-EA08B5EEE600}">
      <dsp:nvSpPr>
        <dsp:cNvPr id="0" name=""/>
        <dsp:cNvSpPr/>
      </dsp:nvSpPr>
      <dsp:spPr>
        <a:xfrm>
          <a:off x="7210436" y="4010828"/>
          <a:ext cx="1772225" cy="339844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5720" tIns="11430" rIns="45720" bIns="11430" numCol="1" spcCol="1270" anchor="ctr" anchorCtr="0">
          <a:noAutofit/>
        </a:bodyPr>
        <a:lstStyle/>
        <a:p>
          <a:pPr marL="0" lvl="0" indent="0" algn="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r-CA" sz="1800" kern="1200" dirty="0"/>
            <a:t>Limited Partner 3</a:t>
          </a:r>
        </a:p>
      </dsp:txBody>
      <dsp:txXfrm>
        <a:off x="7210436" y="4010828"/>
        <a:ext cx="1772225" cy="33984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8/5/layout/CenteredIconLabelDescriptionList">
  <dgm:title val="Centered Icon Label Description List"/>
  <dgm:desc val="Use to show non-sequential or grouped chunks of information. The placeholder holds an icon or small picture, and corresponding text boxes show Level 1 and Level 2 text respectively. Works well for minimal Level 1 text accompanied by lengthier Level two text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Node" refType="h" fact="0.45"/>
      <dgm:constr type="w" for="ch" forName="compNode" val="120"/>
      <dgm:constr type="w" for="ch" forName="sibTrans" refType="w" refFor="ch" refForName="compNode" fact="0.175"/>
      <dgm:constr type="primFontSz" for="des" forName="parTx" val="36"/>
      <dgm:constr type="primFontSz" for="des" forName="desTx" refType="primFontSz" refFor="des" refForName="parTx" op="lte" fact="0.75"/>
      <dgm:constr type="h" for="des" forName="compNode" op="equ"/>
      <dgm:constr type="h" for="des" forName="iconRect" op="equ"/>
      <dgm:constr type="w" for="des" forName="iconRect" op="equ"/>
      <dgm:constr type="h" for="des" forName="iconSpace" op="equ"/>
      <dgm:constr type="h" for="des" forName="parTx" op="equ"/>
      <dgm:constr type="h" for="des" forName="txSpace" op="equ"/>
      <dgm:constr type="h" for="des" forName="desTx" op="equ"/>
    </dgm:constrLst>
    <dgm:ruleLst>
      <dgm:rule type="w" for="ch" forName="compNode" val="0" fact="NaN" max="NaN"/>
    </dgm:ruleLst>
    <dgm:forEach name="Name3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Rect" refType="w" fact="0.35"/>
          <dgm:constr type="h" for="ch" forName="iconRect" refType="w" refFor="ch" refForName="iconRect"/>
          <dgm:constr type="ctrX" for="ch" forName="iconRect" refType="w" fact="0.5"/>
          <dgm:constr type="t" for="ch" forName="iconRect"/>
          <dgm:constr type="w" for="ch" forName="iconSpace" refType="w"/>
          <dgm:constr type="h" for="ch" forName="iconSpace" refType="h" fact="0.043"/>
          <dgm:constr type="l" for="ch" forName="iconSpace"/>
          <dgm:constr type="t" for="ch" forName="iconSpace" refType="b" refFor="ch" refForName="iconRect"/>
          <dgm:constr type="w" for="ch" forName="parTx" refType="w"/>
          <dgm:constr type="h" for="ch" forName="parTx" refType="w" fact="0.15"/>
          <dgm:constr type="l" for="ch" forName="parTx"/>
          <dgm:constr type="t" for="ch" forName="parTx" refType="b" refFor="ch" refForName="iconSpace"/>
          <dgm:constr type="h" for="ch" forName="txSpace" refType="h" fact="0.02"/>
          <dgm:constr type="w" for="ch" forName="txSpace" refType="w"/>
          <dgm:constr type="l" for="ch" forName="txSpace"/>
          <dgm:constr type="t" for="ch" forName="txSpace" refType="b" refFor="ch" refForName="parTx"/>
          <dgm:constr type="w" for="ch" forName="desTx" refType="w"/>
          <dgm:constr type="l" for="ch" forName="desTx"/>
          <dgm:constr type="t" for="ch" forName="desTx" refType="b" refFor="ch" refForName="txSpace"/>
        </dgm:constrLst>
        <dgm:ruleLst>
          <dgm:rule type="h" val="INF" fact="NaN" max="NaN"/>
        </dgm:ruleLst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icon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4" fact="NaN" max="NaN"/>
            <dgm:rule type="h" val="INF" fact="NaN" max="NaN"/>
          </dgm:ruleLst>
        </dgm:layoutNode>
        <dgm:layoutNode name="tx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desTx" styleLbl="revTx">
          <dgm:varLst/>
          <dgm:alg type="tx">
            <dgm:param type="stBulletLvl" val="0"/>
            <dgm:param type="txAnchorVert" val="t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refType="primFontSz"/>
            <dgm:constr type="lMarg"/>
            <dgm:constr type="rMarg"/>
            <dgm:constr type="tMarg"/>
            <dgm:constr type="bMarg"/>
          </dgm:constrLst>
          <dgm:ruleLst>
            <dgm:rule type="primFontSz" val="NaN" fact="NaN" max="17"/>
            <dgm:rule type="h" val="INF" fact="NaN" max="NaN"/>
          </dgm:ruleLst>
        </dgm:layoutNode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  <a:defRPr b="1"/>
        </a:lvl1pPr>
        <a:lvl2pPr>
          <a:lnSpc>
            <a:spcPct val="100000"/>
          </a:lnSpc>
        </a:lvl2pPr>
      </dgm1612:lstStyle>
    </a:ext>
  </dgm:extLst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17/3/layout/DropPinTimeline">
  <dgm:title val="Drop Pin Timeline"/>
  <dgm:desc val="Use to show a list of events in chronological order. An invisible box next to the pin contains the date and the description is immediately below. It can display a medium amount of text and medium length date format."/>
  <dgm:catLst>
    <dgm:cat type="timeline" pri="500"/>
    <dgm:cat type="process" pri="6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1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root">
    <dgm:varLst>
      <dgm:chMax/>
      <dgm:chPref/>
      <dgm:animLvl val="lvl"/>
    </dgm:varLst>
    <dgm:alg type="composite"/>
    <dgm:shape xmlns:r="http://schemas.openxmlformats.org/officeDocument/2006/relationships" r:blip="">
      <dgm:adjLst/>
    </dgm:shape>
    <dgm:constrLst>
      <dgm:constr type="w" for="ch" forName="divider" refType="w"/>
      <dgm:constr type="h" for="ch" forName="divider"/>
      <dgm:constr type="ctrY" for="ch" forName="divider" refType="h" fact="0.5"/>
      <dgm:constr type="l" for="ch" forName="divider"/>
      <dgm:constr type="w" for="ch" forName="nodes" refType="w"/>
      <dgm:constr type="h" for="ch" forName="nodes" refType="h" fact="0.8"/>
      <dgm:constr type="ctrY" for="ch" forName="nodes" refType="h" fact="0.5"/>
    </dgm:constrLst>
    <dgm:layoutNode name="divider" styleLbl="fgAcc1">
      <dgm:alg type="sp"/>
      <dgm:choose name="ArrowShape">
        <dgm:if name="ArrowShapeLTR" func="var" arg="dir" op="equ" val="norm">
          <dgm:shape xmlns:r="http://schemas.openxmlformats.org/officeDocument/2006/relationships" type="line" r:blip="" zOrderOff="-1">
            <dgm:adjLst/>
            <dgm:extLst>
              <a:ext uri="{B698B0E9-8C71-41B9-8309-B3DCBF30829C}">
                <dgm1612:spPr xmlns:dgm1612="http://schemas.microsoft.com/office/drawing/2016/12/diagram">
                  <a:ln w="19050">
                    <a:solidFill>
                      <a:srgbClr val="000000"/>
                    </a:solidFill>
                    <a:tailEnd type="triangle" w="lg" len="lg"/>
                  </a:ln>
                </dgm1612:spPr>
              </a:ext>
            </dgm:extLst>
          </dgm:shape>
        </dgm:if>
        <dgm:else name="ArrowShapeRTL">
          <dgm:shape xmlns:r="http://schemas.openxmlformats.org/officeDocument/2006/relationships" type="line" r:blip="" zOrderOff="-1">
            <dgm:adjLst/>
            <dgm:extLst>
              <a:ext uri="{B698B0E9-8C71-41B9-8309-B3DCBF30829C}">
                <dgm1612:spPr xmlns:dgm1612="http://schemas.microsoft.com/office/drawing/2016/12/diagram">
                  <a:ln>
                    <a:solidFill>
                      <a:srgbClr val="000000"/>
                    </a:solidFill>
                    <a:headEnd type="triangle" w="lg" len="lg"/>
                  </a:ln>
                </dgm1612:spPr>
              </a:ext>
            </dgm:extLst>
          </dgm:shape>
        </dgm:else>
      </dgm:choose>
      <dgm:presOf/>
      <dgm:constrLst/>
      <dgm:ruleLst/>
    </dgm:layoutNode>
    <dgm:layoutNode name="nodes">
      <dgm:varLst>
        <dgm:chMax/>
        <dgm:chPref/>
        <dgm:animLvl val="lvl"/>
      </dgm:varLst>
      <dgm:choose name="Name1">
        <dgm:if name="Name2" func="var" arg="dir" op="equ" val="norm">
          <dgm:alg type="lin"/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constrLst>
        <dgm:constr type="primFontSz" for="des" forName="L1TextContainer" val="20"/>
        <dgm:constr type="primFontSz" for="des" forName="L2TextContainer" refType="primFontSz" refFor="des" refForName="L1TextContainer" op="equ" fact="0.75"/>
        <dgm:constr type="w" for="ch" forName="composite" refType="w"/>
        <dgm:constr type="h" for="ch" forName="composite" refType="h"/>
        <dgm:constr type="w" for="ch" forName="spaceBetweenRectangles" refType="w" refFor="ch" refForName="composite" fact="-0.5"/>
        <dgm:constr type="w" for="ch" ptType="sibTrans" op="equ"/>
        <dgm:constr type="primFontSz" for="des" forName="L1TextContainer" op="equ"/>
        <dgm:constr type="primFontSz" for="des" forName="L2TextContainer" op="equ"/>
        <dgm:constr type="primFontSz" for="des" forName="L1TextContainer1" val="20"/>
        <dgm:constr type="primFontSz" for="des" forName="L2TextContainer1" refType="primFontSz" refFor="des" refForName="L1TextContainer1" op="equ" fact="0.75"/>
        <dgm:constr type="w" for="ch" forName="composite1" refType="w"/>
        <dgm:constr type="h" for="ch" forName="composite1" refType="h"/>
        <dgm:constr type="w" for="ch" forName="spaceBetweenRectangles1" refType="w" refFor="ch" refForName="composite1" fact="0.28"/>
        <dgm:constr type="primFontSz" for="des" forName="L1TextContainer1" op="equ"/>
        <dgm:constr type="primFontSz" for="des" forName="L2TextContainer1" op="equ"/>
      </dgm:constrLst>
      <dgm:choose name="LayoutBasedOnCountOfNodes">
        <dgm:if name="LessThanOrEqualToTwoNodes" axis="ch" ptType="node" func="cnt" op="lte" val="2">
          <dgm:forEach name="nodesForEach1" axis="ch" ptType="node">
            <dgm:layoutNode name="composite1">
              <dgm:alg type="composite"/>
              <dgm:shape xmlns:r="http://schemas.openxmlformats.org/officeDocument/2006/relationships" r:blip="">
                <dgm:adjLst/>
              </dgm:shape>
              <dgm:choose name="CaseForLayoutDirection1">
                <dgm:if name="CaseForLayoutDirectionLTR1" func="var" arg="dir" op="equ" val="norm">
                  <dgm:choose name="CaseForPlacingNodesAboveAndBelowDividerLTR1">
                    <dgm:if name="CaseForPlacingNodeAboveDividerLTR1" axis="self" ptType="node" func="posOdd" op="equ" val="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t" for="ch" forName="DropPinPlaceHolder1" refType="h" fact="0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t" for="ch" forName="L2TextContainer1" refType="b" refFor="ch" refForName="DropPinPlaceHolder1"/>
                        <dgm:constr type="b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b" for="ch" forName="ConnectLine1" refType="h" fact="0.5"/>
                        <dgm:constr type="t" for="ch" forName="ConnectLine1" refType="b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.5"/>
                      </dgm:constrLst>
                    </dgm:if>
                    <dgm:else name="CaseForPlacingNodeBelowDividerLTR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b" for="ch" forName="DropPinPlaceHolder1" refType="h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b" for="ch" forName="L2TextContainer1" refType="t" refFor="ch" refForName="DropPinPlaceHolder1"/>
                        <dgm:constr type="t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t" for="ch" forName="ConnectLine1" refType="h" fact="0.5"/>
                        <dgm:constr type="b" for="ch" forName="ConnectLine1" refType="t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"/>
                      </dgm:constrLst>
                    </dgm:else>
                  </dgm:choose>
                </dgm:if>
                <dgm:else name="CaseForLayoutDirectionRTL1">
                  <dgm:choose name="CaseForPlacingNodesAboveAndBelowDividerRTL1">
                    <dgm:if name="CaseForPlacingNodeAboveDividerRTL1" axis="self" ptType="node" func="posOdd" op="equ" val="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t" for="ch" forName="DropPinPlaceHolder1" refType="h" fact="0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t" for="ch" forName="L2TextContainer1" refType="b" refFor="ch" refForName="DropPinPlaceHolder1"/>
                        <dgm:constr type="b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b" for="ch" forName="ConnectLine1" refType="h" fact="0.5"/>
                        <dgm:constr type="t" for="ch" forName="ConnectLine1" refType="b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.5"/>
                      </dgm:constrLst>
                    </dgm:if>
                    <dgm:else name="CaseForPlacingNodeBelowDividerRTL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b" for="ch" forName="DropPinPlaceHolder1" refType="h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b" for="ch" forName="L2TextContainer1" refType="t" refFor="ch" refForName="DropPinPlaceHolder1"/>
                        <dgm:constr type="t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t" for="ch" forName="ConnectLine1" refType="h" fact="0.5"/>
                        <dgm:constr type="b" for="ch" forName="ConnectLine1" refType="t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"/>
                      </dgm:constrLst>
                    </dgm:else>
                  </dgm:choose>
                </dgm:else>
              </dgm:choose>
              <dgm:layoutNode name="ConnectorPoint1" styleLbl="lnNode1" moveWith="ConnectLine1">
                <dgm:alg type="sp"/>
                <dgm:shape xmlns:r="http://schemas.openxmlformats.org/officeDocument/2006/relationships" type="ellipse" r:blip="" zOrderOff="10">
                  <dgm:adjLst/>
                </dgm:shape>
                <dgm:presOf/>
                <dgm:constrLst>
                  <dgm:constr type="w" refType="h" op="equ"/>
                </dgm:constrLst>
              </dgm:layoutNode>
              <dgm:layoutNode name="DropPinPlaceHolder1">
                <dgm:alg type="composite"/>
                <dgm:shape xmlns:r="http://schemas.openxmlformats.org/officeDocument/2006/relationships" r:blip="">
                  <dgm:adjLst/>
                </dgm:shape>
                <dgm:constrLst>
                  <dgm:constr type="w" for="ch" forName="DropPin1" refType="w"/>
                  <dgm:constr type="h" for="ch" forName="DropPin1" refType="h"/>
                  <dgm:constr type="ctrX" for="ch" forName="DropPin1" refType="w" fact="0.5"/>
                  <dgm:constr type="ctrY" for="ch" forName="DropPin1" refType="h" fact="0.5"/>
                  <dgm:constr type="w" for="ch" forName="Ellipse1" refType="w" refFor="ch" refForName="DropPin1" fact="0.55"/>
                  <dgm:constr type="h" for="ch" forName="Ellipse1" refType="w" refFor="ch" refForName="DropPin1" fact="0.55"/>
                  <dgm:constr type="ctrX" for="ch" forName="Ellipse1" refType="ctrX" refFor="ch" refForName="DropPin1"/>
                  <dgm:constr type="ctrY" for="ch" forName="Ellipse1" refType="ctrY" refFor="ch" refForName="DropPin1"/>
                </dgm:constrLst>
                <dgm:layoutNode name="DropPin1" styleLbl="alignNode1">
                  <dgm:alg type="sp"/>
                  <dgm:choose name="CaseForPlacingTearDropAboveAndBelowDivider1">
                    <dgm:if name="CaseForPlacingTearDropAboveDivider1" axis="self" ptType="node" func="posOdd" op="equ" val="1">
                      <dgm:shape xmlns:r="http://schemas.openxmlformats.org/officeDocument/2006/relationships" rot="135" type="teardrop" r:blip="">
                        <dgm:adjLst>
                          <dgm:adj idx="1" val="1.15"/>
                        </dgm:adjLst>
                      </dgm:shape>
                    </dgm:if>
                    <dgm:else name="CaseForPlacingTearDropBelowDivider1">
                      <dgm:shape xmlns:r="http://schemas.openxmlformats.org/officeDocument/2006/relationships" rot="-45" type="teardrop" r:blip="">
                        <dgm:adjLst>
                          <dgm:adj idx="1" val="1.15"/>
                        </dgm:adjLst>
                      </dgm:shape>
                    </dgm:else>
                  </dgm:choose>
                  <dgm:presOf/>
                  <dgm:constrLst/>
                </dgm:layoutNode>
                <dgm:layoutNode name="Ellipse1" styleLbl="fgAcc1" moveWith="DropPin1">
                  <dgm:alg type="sp"/>
                  <dgm:shape xmlns:r="http://schemas.openxmlformats.org/officeDocument/2006/relationships" type="ellipse" r:blip="">
                    <dgm:adjLst/>
                    <dgm:extLst>
                      <a:ext uri="{B698B0E9-8C71-41B9-8309-B3DCBF30829C}">
                        <dgm1612:spPr xmlns:dgm1612="http://schemas.microsoft.com/office/drawing/2016/12/diagram">
                          <a:ln>
                            <a:noFill/>
                          </a:ln>
                        </dgm1612:spPr>
                      </a:ext>
                    </dgm:extLst>
                  </dgm:shape>
                  <dgm:presOf/>
                  <dgm:constrLst/>
                </dgm:layoutNode>
              </dgm:layoutNode>
              <dgm:layoutNode name="L2TextContainer1" styleLbl="revTx" moveWith="L1TextContainer">
                <dgm:varLst>
                  <dgm:bulletEnabled val="1"/>
                </dgm:varLst>
                <dgm:choose name="casesForTxtDirLogic1">
                  <dgm:if name="Name771" axis="self" ptType="node" func="posOdd" op="equ" val="1">
                    <dgm:alg type="tx">
                      <dgm:param type="txAnchorVert" val="t"/>
                      <dgm:param type="parTxLTRAlign" val="l"/>
                      <dgm:param type="parTxRTLAlign" val="l"/>
                      <dgm:param type="txAnchorVertCh" val="t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/>
                      <dgm:constr type="tMarg" refType="primFontSz" fact="0.5"/>
                      <dgm:constr type="bMarg" refType="primFontSz" fact="0.75"/>
                    </dgm:constrLst>
                  </dgm:if>
                  <dgm:else name="Name881">
                    <dgm:alg type="tx">
                      <dgm:param type="txAnchorVert" val="b"/>
                      <dgm:param type="parTxLTRAlign" val="l"/>
                      <dgm:param type="parTxRTLAlign" val="l"/>
                      <dgm:param type="txAnchorVertCh" val="b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 refType="primFontSz" fact="0.5"/>
                      <dgm:constr type="tMarg" refType="primFontSz" fact="0.75"/>
                      <dgm:constr type="bMarg" refType="primFontSz" fact="0.5"/>
                    </dgm:constrLst>
                  </dgm:else>
                </dgm:choose>
                <dgm:shape xmlns:r="http://schemas.openxmlformats.org/officeDocument/2006/relationships" type="rect" r:blip="">
                  <dgm:adjLst/>
                </dgm:shape>
                <dgm:presOf axis="des" ptType="node"/>
                <dgm:ruleLst>
                  <dgm:rule type="primFontSz" val="11" fact="NaN" max="NaN"/>
                </dgm:ruleLst>
              </dgm:layoutNode>
              <dgm:layoutNode name="L1TextContainer1" styleLbl="revTx">
                <dgm:varLst>
                  <dgm:chMax val="1"/>
                  <dgm:chPref val="1"/>
                  <dgm:bulletEnabled val="1"/>
                </dgm:varLst>
                <dgm:alg type="tx">
                  <dgm:param type="txAnchorVert" val="mid"/>
                  <dgm:param type="parTxLTRAlign" val="l"/>
                  <dgm:param type="parTxRTLAlign" val="l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lMarg"/>
                  <dgm:constr type="rMarg" refType="primFontSz" fact="0.5"/>
                  <dgm:constr type="tMarg"/>
                  <dgm:constr type="bMarg"/>
                </dgm:constrLst>
                <dgm:ruleLst>
                  <dgm:rule type="primFontSz" val="13" fact="NaN" max="NaN"/>
                </dgm:ruleLst>
              </dgm:layoutNode>
              <dgm:layoutNode name="ConnectLine1" styleLbl="sibTrans1D1">
                <dgm:alg type="sp"/>
                <dgm:shape xmlns:r="http://schemas.openxmlformats.org/officeDocument/2006/relationships" type="line" r:blip="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12700">
                          <a:prstDash val="dash"/>
                        </a:ln>
                      </dgm1612:spPr>
                    </a:ext>
                  </dgm:extLst>
                </dgm:shape>
                <dgm:presOf/>
                <dgm:constrLst/>
              </dgm:layoutNode>
              <dgm:layoutNode name="EmptyPlaceHolder1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</dgm:layoutNode>
            </dgm:layoutNode>
            <dgm:forEach name="Name281" axis="followSib" ptType="sibTrans" cnt="1">
              <dgm:layoutNode name="spaceBetweenRectangles1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forEach>
          </dgm:forEach>
        </dgm:if>
        <dgm:else name="MoreThanTwoNodes">
          <dgm:forEach name="nodesForEach" axis="ch" ptType="node">
            <dgm:layoutNode name="composite">
              <dgm:alg type="composite"/>
              <dgm:shape xmlns:r="http://schemas.openxmlformats.org/officeDocument/2006/relationships" r:blip="">
                <dgm:adjLst/>
              </dgm:shape>
              <dgm:choose name="CaseForLayoutDirection">
                <dgm:if name="CaseForLayoutDirectionLTR" func="var" arg="dir" op="equ" val="norm">
                  <dgm:choose name="CaseForPlacingNodesAboveAndBelowDividerLTR">
                    <dgm:if name="CaseForPlacingNodeAboveDividerLTR" axis="self" ptType="node" func="posOdd" op="equ" val="1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ConnectLine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t" for="ch" forName="DropPinPlaceHolder" refType="h" fact="0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t" for="ch" forName="L2TextContainer" refType="b" refFor="ch" refForName="DropPinPlaceHolder"/>
                        <dgm:constr type="b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b" for="ch" forName="ConnectLine" refType="h" fact="0.5"/>
                        <dgm:constr type="t" for="ch" forName="ConnectLine" refType="b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.5"/>
                      </dgm:constrLst>
                    </dgm:if>
                    <dgm:else name="CaseForPlacingNodeBelowDividerLTR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ConnectLine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b" for="ch" forName="DropPinPlaceHolder" refType="h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b" for="ch" forName="L2TextContainer" refType="t" refFor="ch" refForName="DropPinPlaceHolder"/>
                        <dgm:constr type="t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t" for="ch" forName="ConnectLine" refType="h" fact="0.5"/>
                        <dgm:constr type="b" for="ch" forName="ConnectLine" refType="t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"/>
                      </dgm:constrLst>
                    </dgm:else>
                  </dgm:choose>
                </dgm:if>
                <dgm:else name="CaseForLayoutDirectionRTL">
                  <dgm:choose name="CaseForPlacingNodesAboveAndBelowDividerRTL">
                    <dgm:if name="CaseForPlacingNodeAboveDividerRTL" axis="self" ptType="node" func="posOdd" op="equ" val="1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DropPinPlaceHolder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t" for="ch" forName="DropPinPlaceHolder" refType="h" fact="0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t" for="ch" forName="L2TextContainer" refType="b" refFor="ch" refForName="DropPinPlaceHolder"/>
                        <dgm:constr type="b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b" for="ch" forName="ConnectLine" refType="h" fact="0.5"/>
                        <dgm:constr type="t" for="ch" forName="ConnectLine" refType="b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.5"/>
                      </dgm:constrLst>
                    </dgm:if>
                    <dgm:else name="CaseForPlacingNodeBelowDividerRTL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DropPinPlaceHolder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b" for="ch" forName="DropPinPlaceHolder" refType="h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b" for="ch" forName="L2TextContainer" refType="t" refFor="ch" refForName="DropPinPlaceHolder"/>
                        <dgm:constr type="t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t" for="ch" forName="ConnectLine" refType="h" fact="0.5"/>
                        <dgm:constr type="b" for="ch" forName="ConnectLine" refType="t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"/>
                      </dgm:constrLst>
                    </dgm:else>
                  </dgm:choose>
                </dgm:else>
              </dgm:choose>
              <dgm:layoutNode name="ConnectorPoint" styleLbl="lnNode1" moveWith="ConnectLine">
                <dgm:alg type="sp"/>
                <dgm:shape xmlns:r="http://schemas.openxmlformats.org/officeDocument/2006/relationships" type="ellipse" r:blip="" zOrderOff="10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6350"/>
                      </dgm1612:spPr>
                    </a:ext>
                  </dgm:extLst>
                </dgm:shape>
                <dgm:presOf/>
                <dgm:constrLst>
                  <dgm:constr type="w" refType="h" op="equ"/>
                </dgm:constrLst>
              </dgm:layoutNode>
              <dgm:layoutNode name="DropPinPlaceHolder">
                <dgm:alg type="composite"/>
                <dgm:shape xmlns:r="http://schemas.openxmlformats.org/officeDocument/2006/relationships" r:blip="">
                  <dgm:adjLst/>
                </dgm:shape>
                <dgm:constrLst>
                  <dgm:constr type="w" for="ch" forName="DropPin" refType="w"/>
                  <dgm:constr type="h" for="ch" forName="DropPin" refType="h"/>
                  <dgm:constr type="ctrX" for="ch" forName="DropPin" refType="w" fact="0.5"/>
                  <dgm:constr type="ctrY" for="ch" forName="DropPin" refType="h" fact="0.5"/>
                  <dgm:constr type="w" for="ch" forName="Ellipse" refType="w" refFor="ch" refForName="DropPin" fact="0.55"/>
                  <dgm:constr type="h" for="ch" forName="Ellipse" refType="w" refFor="ch" refForName="DropPin" fact="0.55"/>
                  <dgm:constr type="ctrX" for="ch" forName="Ellipse" refType="ctrX" refFor="ch" refForName="DropPin"/>
                  <dgm:constr type="ctrY" for="ch" forName="Ellipse" refType="ctrY" refFor="ch" refForName="DropPin"/>
                </dgm:constrLst>
                <dgm:layoutNode name="DropPin" styleLbl="alignNode1">
                  <dgm:alg type="sp"/>
                  <dgm:choose name="CaseForPlacingTearDropAboveAndBelowDivider">
                    <dgm:if name="CaseForPlacingTearDropAboveDivider" axis="self" ptType="node" func="posOdd" op="equ" val="1">
                      <dgm:shape xmlns:r="http://schemas.openxmlformats.org/officeDocument/2006/relationships" rot="135" type="teardrop" r:blip="">
                        <dgm:adjLst>
                          <dgm:adj idx="1" val="1.15"/>
                        </dgm:adjLst>
                      </dgm:shape>
                    </dgm:if>
                    <dgm:else name="CaseForPlacingTearDropBelowDivider">
                      <dgm:shape xmlns:r="http://schemas.openxmlformats.org/officeDocument/2006/relationships" rot="-45" type="teardrop" r:blip="">
                        <dgm:adjLst>
                          <dgm:adj idx="1" val="1.15"/>
                        </dgm:adjLst>
                      </dgm:shape>
                    </dgm:else>
                  </dgm:choose>
                  <dgm:presOf/>
                  <dgm:constrLst/>
                </dgm:layoutNode>
                <dgm:layoutNode name="Ellipse" styleLbl="fgAcc1" moveWith="DropPin">
                  <dgm:alg type="sp"/>
                  <dgm:shape xmlns:r="http://schemas.openxmlformats.org/officeDocument/2006/relationships" type="ellipse" r:blip="">
                    <dgm:adjLst/>
                    <dgm:extLst>
                      <a:ext uri="{B698B0E9-8C71-41B9-8309-B3DCBF30829C}">
                        <dgm1612:spPr xmlns:dgm1612="http://schemas.microsoft.com/office/drawing/2016/12/diagram">
                          <a:ln>
                            <a:noFill/>
                          </a:ln>
                        </dgm1612:spPr>
                      </a:ext>
                    </dgm:extLst>
                  </dgm:shape>
                  <dgm:presOf/>
                  <dgm:constrLst/>
                </dgm:layoutNode>
              </dgm:layoutNode>
              <dgm:layoutNode name="L2TextContainer" styleLbl="revTx" moveWith="L1TextContainer">
                <dgm:varLst>
                  <dgm:bulletEnabled val="1"/>
                </dgm:varLst>
                <dgm:choose name="casesForTxtDirLogic">
                  <dgm:if name="Name77" axis="self" ptType="node" func="posOdd" op="equ" val="1">
                    <dgm:alg type="tx">
                      <dgm:param type="txAnchorVert" val="t"/>
                      <dgm:param type="parTxLTRAlign" val="l"/>
                      <dgm:param type="parTxRTLAlign" val="l"/>
                      <dgm:param type="txAnchorVertCh" val="t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 refType="primFontSz" fact="0.5"/>
                      <dgm:constr type="tMarg" refType="primFontSz" fact="0.5"/>
                      <dgm:constr type="bMarg" refType="primFontSz" fact="0.75"/>
                    </dgm:constrLst>
                  </dgm:if>
                  <dgm:else name="Name88">
                    <dgm:alg type="tx">
                      <dgm:param type="txAnchorVert" val="b"/>
                      <dgm:param type="parTxLTRAlign" val="l"/>
                      <dgm:param type="parTxRTLAlign" val="l"/>
                      <dgm:param type="txAnchorVertCh" val="b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/>
                      <dgm:constr type="tMarg" refType="primFontSz" fact="0.75"/>
                      <dgm:constr type="bMarg" refType="primFontSz" fact="0.5"/>
                    </dgm:constrLst>
                  </dgm:else>
                </dgm:choose>
                <dgm:shape xmlns:r="http://schemas.openxmlformats.org/officeDocument/2006/relationships" type="rect" r:blip="">
                  <dgm:adjLst/>
                </dgm:shape>
                <dgm:presOf axis="des" ptType="node"/>
                <dgm:ruleLst>
                  <dgm:rule type="primFontSz" val="11" fact="NaN" max="NaN"/>
                </dgm:ruleLst>
              </dgm:layoutNode>
              <dgm:layoutNode name="L1TextContainer" styleLbl="revTx">
                <dgm:varLst>
                  <dgm:chMax val="1"/>
                  <dgm:chPref val="1"/>
                  <dgm:bulletEnabled val="1"/>
                </dgm:varLst>
                <dgm:alg type="tx">
                  <dgm:param type="txAnchorVert" val="mid"/>
                  <dgm:param type="parTxLTRAlign" val="l"/>
                  <dgm:param type="parTxRTLAlign" val="l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lMarg"/>
                  <dgm:constr type="rMarg" refType="primFontSz" fact="0.5"/>
                  <dgm:constr type="tMarg"/>
                  <dgm:constr type="bMarg"/>
                </dgm:constrLst>
                <dgm:ruleLst>
                  <dgm:rule type="primFontSz" val="13" fact="NaN" max="NaN"/>
                </dgm:ruleLst>
              </dgm:layoutNode>
              <dgm:layoutNode name="ConnectLine" styleLbl="sibTrans1D1">
                <dgm:alg type="sp"/>
                <dgm:shape xmlns:r="http://schemas.openxmlformats.org/officeDocument/2006/relationships" type="line" r:blip="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12700">
                          <a:prstDash val="dash"/>
                        </a:ln>
                      </dgm1612:spPr>
                    </a:ext>
                  </dgm:extLst>
                </dgm:shape>
                <dgm:presOf/>
                <dgm:constrLst/>
              </dgm:layoutNode>
              <dgm:layoutNode name="EmptyPlaceHolder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</dgm:layoutNode>
            </dgm:layoutNode>
            <dgm:forEach name="Name28" axis="followSib" ptType="sibTrans" cnt="1">
              <dgm:layoutNode name="spaceBetweenRectangles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forEach>
          </dgm:forEach>
        </dgm:else>
      </dgm:choose>
    </dgm:layoutNode>
  </dgm:layoutNode>
  <dgm:extLst>
    <a:ext uri="{68A01E43-0DF5-4B5B-8FA6-DAF915123BFB}">
      <dgm1612:lstStyle xmlns:dgm1612="http://schemas.microsoft.com/office/drawing/2016/12/diagram">
        <a:lvl1pPr>
          <a:defRPr b="1"/>
        </a:lvl1pPr>
      </dgm1612:lstStyle>
    </a:ext>
  </dgm:extLst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8/layout/NameandTitleOrganizationalChart">
  <dgm:title val=""/>
  <dgm:desc val=""/>
  <dgm:catLst>
    <dgm:cat type="hierarchy" pri="125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 fact="0.9"/>
                  <dgm:constr type="l" for="ch" forName="titleText1" refType="w" fact="0.2"/>
                  <dgm:constr type="t" for="ch" forName="titleText1" refType="h" fact="0.7"/>
                  <dgm:constr type="w" for="ch" forName="titleText1" refType="w" fact="0.9"/>
                  <dgm:constr type="h" for="ch" forName="titleText1" refType="h" fact="0.3"/>
                  <dgm:constr type="primFontSz" for="des" forName="titleText1" refType="primFontSz" refFor="des" refForName="rootText1" op="lte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 fact="0.9"/>
                  <dgm:constr type="l" for="ch" forName="titleText1" refType="w" fact="0.2"/>
                  <dgm:constr type="t" for="ch" forName="titleText1" refType="h" fact="0.7"/>
                  <dgm:constr type="w" for="ch" forName="titleText1" refType="w" fact="0.9"/>
                  <dgm:constr type="h" for="ch" forName="titleText1" refType="h" fact="0.3"/>
                  <dgm:constr type="primFontSz" for="des" forName="titleText1" refType="primFontSz" refFor="des" refForName="rootText1" op="lte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 fact="0.9"/>
                  <dgm:constr type="l" for="ch" forName="titleText1" refType="w" fact="0.2"/>
                  <dgm:constr type="t" for="ch" forName="titleText1" refType="h" fact="0.7"/>
                  <dgm:constr type="w" for="ch" forName="titleText1" refType="w" fact="0.9"/>
                  <dgm:constr type="h" for="ch" forName="titleText1" refType="h" fact="0.3"/>
                  <dgm:constr type="primFontSz" for="des" forName="titleText1" refType="primFontSz" refFor="des" refForName="rootText1" op="lte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 fact="0.9"/>
                  <dgm:constr type="l" for="ch" forName="titleText1" refType="w" fact="0.2"/>
                  <dgm:constr type="t" for="ch" forName="titleText1" refType="h" fact="0.7"/>
                  <dgm:constr type="w" for="ch" forName="titleText1" refType="w" fact="0.9"/>
                  <dgm:constr type="h" for="ch" forName="titleText1" refType="h" fact="0.3"/>
                  <dgm:constr type="primFontSz" for="des" forName="titleText1" refType="primFontSz" refFor="des" refForName="rootText1" op="lte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Max/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h" fact="0.4"/>
              </dgm:constrLst>
              <dgm:ruleLst>
                <dgm:rule type="primFontSz" val="5" fact="NaN" max="NaN"/>
              </dgm:ruleLst>
            </dgm:layoutNode>
            <dgm:layoutNode name="titleText1" styleLbl="fgAcc0">
              <dgm:varLst>
                <dgm:chMax val="0"/>
                <dgm:chPref val="0"/>
              </dgm:varLst>
              <dgm:alg type="tx">
                <dgm:param type="parTxLTRAlign" val="r"/>
              </dgm:alg>
              <dgm:shape xmlns:r="http://schemas.openxmlformats.org/officeDocument/2006/relationships" type="rect" r:blip="">
                <dgm:adjLst/>
              </dgm:shape>
              <dgm:presOf axis="followSib" ptType="sibTrans" hideLastTrans="0" cnt="1"/>
              <dgm:constrLst>
                <dgm:constr type="primFontSz" val="65"/>
                <dgm:constr type="lMarg" refType="primFontSz" fact="0.2"/>
                <dgm:constr type="rMarg" refType="primFontSz" fact="0.2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1" func="var" arg="hierBranch" op="equ" val="hang">
                    <dgm:layoutNode name="Name42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3">
                    <dgm:layoutNode name="Name44">
                      <dgm:choose name="Name45">
                        <dgm:if name="Name46" axis="self" func="depth" op="lte" val="2">
                          <dgm:choose name="Name47">
                            <dgm:if name="Name4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4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0">
                          <dgm:choose name="Name51">
                            <dgm:if name="Name52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3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54">
                  <dgm:if name="Name55" func="var" arg="hierBranch" op="equ" val="l">
                    <dgm:choose name="Name56">
                      <dgm:if name="Name57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58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59" func="var" arg="hierBranch" op="equ" val="r">
                    <dgm:choose name="Name60">
                      <dgm:if name="Name61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2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3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64" func="var" arg="hierBranch" op="equ" val="init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else name="Name65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66">
                    <dgm:if name="Name67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 fact="0.9"/>
                        <dgm:constr type="l" for="ch" forName="titleText2" refType="w" fact="0.2"/>
                        <dgm:constr type="t" for="ch" forName="titleText2" refType="h" fact="0.7"/>
                        <dgm:constr type="w" for="ch" forName="titleText2" refType="w" fact="0.9"/>
                        <dgm:constr type="h" for="ch" forName="titleText2" refType="h" fact="0.3"/>
                        <dgm:constr type="primFontSz" for="des" forName="titleText2" refType="primFontSz" refFor="des" refForName="rootText1" op="lte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68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 fact="0.9"/>
                        <dgm:constr type="l" for="ch" forName="titleText2" refType="w" fact="0.2"/>
                        <dgm:constr type="t" for="ch" forName="titleText2" refType="h" fact="0.7"/>
                        <dgm:constr type="w" for="ch" forName="titleText2" refType="w" fact="0.9"/>
                        <dgm:constr type="h" for="ch" forName="titleText2" refType="h" fact="0.3"/>
                        <dgm:constr type="primFontSz" for="des" forName="titleText2" refType="primFontSz" refFor="des" refForName="rootText1" op="lte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69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 fact="0.9"/>
                        <dgm:constr type="l" for="ch" forName="titleText2" refType="w" fact="0.2"/>
                        <dgm:constr type="t" for="ch" forName="titleText2" refType="h" fact="0.7"/>
                        <dgm:constr type="w" for="ch" forName="titleText2" refType="w" fact="0.9"/>
                        <dgm:constr type="h" for="ch" forName="titleText2" refType="h" fact="0.3"/>
                        <dgm:constr type="primFontSz" for="des" forName="titleText2" refType="primFontSz" refFor="des" refForName="rootText1" op="lte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70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 fact="0.9"/>
                        <dgm:constr type="l" for="ch" forName="titleText2" refType="w" fact="0.2"/>
                        <dgm:constr type="t" for="ch" forName="titleText2" refType="h" fact="0.7"/>
                        <dgm:constr type="w" for="ch" forName="titleText2" refType="w" fact="0.9"/>
                        <dgm:constr type="h" for="ch" forName="titleText2" refType="h" fact="0.3"/>
                        <dgm:constr type="primFontSz" for="des" forName="titleText2" refType="primFontSz" refFor="des" refForName="rootText1" op="lte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 styleLbl="node1">
                    <dgm:varLst>
                      <dgm:chMax/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h" fact="0.4"/>
                    </dgm:constrLst>
                    <dgm:ruleLst>
                      <dgm:rule type="primFontSz" val="5" fact="NaN" max="NaN"/>
                    </dgm:ruleLst>
                  </dgm:layoutNode>
                  <dgm:layoutNode name="titleText2" styleLbl="fgAcc1">
                    <dgm:varLst>
                      <dgm:chMax val="0"/>
                      <dgm:chPref val="0"/>
                    </dgm:varLst>
                    <dgm:alg type="tx">
                      <dgm:param type="parTxLTRAlign" val="r"/>
                    </dgm:alg>
                    <dgm:shape xmlns:r="http://schemas.openxmlformats.org/officeDocument/2006/relationships" type="rect" r:blip="">
                      <dgm:adjLst/>
                    </dgm:shape>
                    <dgm:presOf axis="followSib" ptType="sibTrans" hideLastTrans="0" cnt="1"/>
                    <dgm:constrLst>
                      <dgm:constr type="primFontSz" val="65"/>
                      <dgm:constr type="lMarg" refType="primFontSz" fact="0.2"/>
                      <dgm:constr type="rMarg" refType="primFontSz" fact="0.2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71">
                    <dgm:if name="Name72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73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74" func="var" arg="hierBranch" op="equ" val="hang">
                      <dgm:choose name="Name75">
                        <dgm:if name="Name76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77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78" func="var" arg="hierBranch" op="equ" val="std">
                      <dgm:choose name="Name79">
                        <dgm:if name="Name80" func="var" arg="dir" op="equ" val="norm">
                          <dgm:alg type="hierChild"/>
                        </dgm:if>
                        <dgm:else name="Name81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82" func="var" arg="hierBranch" op="equ" val="init">
                      <dgm:choose name="Name83">
                        <dgm:if name="Name84" func="var" arg="dir" op="equ" val="norm">
                          <dgm:alg type="hierChild"/>
                        </dgm:if>
                        <dgm:else name="Name85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else name="Name86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87" ref="rep2a"/>
                </dgm:layoutNode>
                <dgm:layoutNode name="hierChild5">
                  <dgm:choose name="Name88">
                    <dgm:if name="Name89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90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91" ref="rep2b"/>
                </dgm:layoutNode>
              </dgm:layoutNode>
            </dgm:forEach>
          </dgm:layoutNode>
          <dgm:layoutNode name="hierChild3">
            <dgm:choose name="Name92">
              <dgm:if name="Name93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94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95" axis="precedSib" ptType="parTrans" st="-1" cnt="1">
                <dgm:layoutNode name="Name96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97">
                  <dgm:if name="Name98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99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00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01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02" func="var" arg="hierBranch" op="equ" val="init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else name="Name103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04">
                    <dgm:if name="Name105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 fact="0.9"/>
                        <dgm:constr type="l" for="ch" forName="titleText3" refType="w" fact="0.2"/>
                        <dgm:constr type="t" for="ch" forName="titleText3" refType="h" fact="0.7"/>
                        <dgm:constr type="w" for="ch" forName="titleText3" refType="w" fact="0.9"/>
                        <dgm:constr type="h" for="ch" forName="titleText3" refType="h" fact="0.3"/>
                        <dgm:constr type="primFontSz" for="des" forName="titleText3" refType="primFontSz" refFor="des" refForName="rootText3" op="lte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06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 fact="0.9"/>
                        <dgm:constr type="l" for="ch" forName="titleText3" refType="w" fact="0.2"/>
                        <dgm:constr type="t" for="ch" forName="titleText3" refType="h" fact="0.7"/>
                        <dgm:constr type="w" for="ch" forName="titleText3" refType="w" fact="0.9"/>
                        <dgm:constr type="h" for="ch" forName="titleText3" refType="h" fact="0.3"/>
                        <dgm:constr type="primFontSz" for="des" forName="titleText3" refType="primFontSz" refFor="des" refForName="rootText3" op="lte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07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 fact="0.9"/>
                        <dgm:constr type="l" for="ch" forName="titleText3" refType="w" fact="0.2"/>
                        <dgm:constr type="t" for="ch" forName="titleText3" refType="h" fact="0.7"/>
                        <dgm:constr type="w" for="ch" forName="titleText3" refType="w" fact="0.9"/>
                        <dgm:constr type="h" for="ch" forName="titleText3" refType="h" fact="0.3"/>
                        <dgm:constr type="primFontSz" for="des" forName="titleText3" refType="primFontSz" refFor="des" refForName="rootText3" op="lte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08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 fact="0.9"/>
                        <dgm:constr type="l" for="ch" forName="titleText3" refType="w" fact="0.2"/>
                        <dgm:constr type="t" for="ch" forName="titleText3" refType="h" fact="0.7"/>
                        <dgm:constr type="w" for="ch" forName="titleText3" refType="w" fact="0.9"/>
                        <dgm:constr type="h" for="ch" forName="titleText3" refType="h" fact="0.3"/>
                        <dgm:constr type="primFontSz" for="des" forName="titleText3" refType="primFontSz" refFor="des" refForName="rootText3" op="lte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 styleLbl="asst1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h" fact="0.4"/>
                    </dgm:constrLst>
                    <dgm:ruleLst>
                      <dgm:rule type="primFontSz" val="5" fact="NaN" max="NaN"/>
                    </dgm:ruleLst>
                  </dgm:layoutNode>
                  <dgm:layoutNode name="titleText3" styleLbl="fgAcc2">
                    <dgm:varLst>
                      <dgm:chMax val="0"/>
                      <dgm:chPref val="0"/>
                    </dgm:varLst>
                    <dgm:alg type="tx">
                      <dgm:param type="parTxLTRAlign" val="r"/>
                    </dgm:alg>
                    <dgm:shape xmlns:r="http://schemas.openxmlformats.org/officeDocument/2006/relationships" type="rect" r:blip="">
                      <dgm:adjLst/>
                    </dgm:shape>
                    <dgm:presOf axis="followSib" ptType="sibTrans" hideLastTrans="0" cnt="1"/>
                    <dgm:constrLst>
                      <dgm:constr type="primFontSz" val="65"/>
                      <dgm:constr type="lMarg" refType="primFontSz" fact="0.2"/>
                      <dgm:constr type="rMarg" refType="primFontSz" fact="0.2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09">
                    <dgm:if name="Name110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11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12" func="var" arg="hierBranch" op="equ" val="hang">
                      <dgm:choose name="Name113">
                        <dgm:if name="Name114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15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16" func="var" arg="hierBranch" op="equ" val="std">
                      <dgm:choose name="Name117">
                        <dgm:if name="Name118" func="var" arg="dir" op="equ" val="norm">
                          <dgm:alg type="hierChild"/>
                        </dgm:if>
                        <dgm:else name="Name119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20" func="var" arg="hierBranch" op="equ" val="init">
                      <dgm:alg type="hierChild"/>
                    </dgm:if>
                    <dgm:else name="Name12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22" ref="rep2a"/>
                </dgm:layoutNode>
                <dgm:layoutNode name="hierChild7">
                  <dgm:choose name="Name123">
                    <dgm:if name="Name12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2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26" ref="rep2b"/>
                </dgm:layoutNode>
              </dgm:layoutNode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CA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660938-E84D-4B68-A92C-040D3C1D5F4A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CA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C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C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F4D6FA8-4D07-4EF8-A348-D6AD43282F3A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924947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CA" dirty="0"/>
              <a:t>Images:</a:t>
            </a:r>
          </a:p>
          <a:p>
            <a:endParaRPr lang="fr-CA" dirty="0"/>
          </a:p>
          <a:p>
            <a:r>
              <a:rPr lang="fr-CA" dirty="0"/>
              <a:t>1- RJLL Forage/</a:t>
            </a:r>
            <a:r>
              <a:rPr lang="fr-CA" dirty="0" err="1"/>
              <a:t>Drilling</a:t>
            </a:r>
            <a:r>
              <a:rPr lang="fr-CA" dirty="0"/>
              <a:t>:</a:t>
            </a:r>
          </a:p>
          <a:p>
            <a:r>
              <a:rPr lang="fr-CA" dirty="0"/>
              <a:t>https://www.cdda.ca/wp-content/uploads/2020/07/logo-rjll.png</a:t>
            </a:r>
          </a:p>
          <a:p>
            <a:endParaRPr lang="fr-CA" dirty="0"/>
          </a:p>
          <a:p>
            <a:r>
              <a:rPr lang="fr-CA" dirty="0"/>
              <a:t>2- </a:t>
            </a:r>
            <a:r>
              <a:rPr lang="fr-CA" dirty="0" err="1"/>
              <a:t>Ogima</a:t>
            </a:r>
            <a:r>
              <a:rPr lang="fr-CA" dirty="0"/>
              <a:t> Henry Rodgers</a:t>
            </a:r>
          </a:p>
          <a:p>
            <a:r>
              <a:rPr lang="fr-CA" dirty="0"/>
              <a:t>https://encrypted-tbn0.gstatic.com/images?q=tbn:ANd9GcRmL9SEwzF6G4JH82EVsh3puJpSBrZtbLo9Ng&amp;s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F4D6FA8-4D07-4EF8-A348-D6AD43282F3A}" type="slidenum">
              <a:rPr lang="fr-CA" smtClean="0"/>
              <a:t>7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5394405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E7BA49-D77A-341A-3678-34AE23F4074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fr-C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D7EA54E-F9B6-0C4B-EBD1-1AC8D9D2DE7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fr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FC1C3B3-F4AD-3AF2-1AF1-A46F5970A1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268883-5ABA-5038-1991-D312CD6C7D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305182-A48F-4569-9B05-F3EBE75296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0510573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C17511-A5D9-C56B-0469-50C10D3878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B12C14F-842A-9814-0DA5-F0983C7A95C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619C17A-E174-907E-5A57-9D714DBD43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FBFE22E-A052-FE56-0929-6F95FEEB06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949DC7-1E3A-603A-4A9F-BF30485249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8457921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D578045-2927-5E55-68C1-258066C006D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fr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D390F0C-E861-C534-7205-61C86F06D45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377A9E0-DE5D-C516-A770-C216AC7E7B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7929C9-A263-BA43-E800-B45350B4A6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D91284-C5E5-0FF7-C833-43A758061E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062643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8F8896-101C-83F2-4E8F-00ABE102B0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65CD36-6126-48F3-001A-015E8BB2FE3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77C5F5-67BA-EC07-8310-B9C5CE23D7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5641F0-1059-3E78-1C8A-E9BE1FF038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6612C6A-AF43-2DB3-1B6C-DBE4CCF3E8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2271032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FAAD04-AC54-BBAD-CD80-8F57F1639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fr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BD359BD-ACD3-F57E-58D9-2765DC53B2E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579DDBB-D02B-1C46-8D60-FED10F94CA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B384BDA-E15A-8996-1E54-CDC52B0AE1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1F8D00-511B-C0AF-4ABC-A1CF49CA81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17278021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D873B2-76A7-4242-0236-1D45EE74EA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7D2ED4-8A0E-4668-110F-A7EE16C70F4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CA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BA111BE-A772-24FD-2A03-7D7419F5B1C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CA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EF2BF2C-CA1C-4936-1280-59ECEF641D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17A60BA-2732-0309-2C93-965841937D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0CD5382-8D87-9562-4D59-B4958C8A9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1603618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8012B-081D-D758-B3FC-CA07AFE9A0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r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550E7C3-5B89-27F8-49DA-03024A5CC7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306A100-701A-15A7-2397-A20B553EAEB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CA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9196FF0-3B68-3FC7-60C0-2FF7435A08C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1D0D2FF-3948-54A7-050C-1FBCEA3D406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CA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7F558A8-D0C3-8CD0-8C7E-E5C717B35E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A5A1D04A-CED0-2479-B083-DD303FEE31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FD5FB88-711E-BBE4-1403-C3714291F8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40925634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E27F94-D46B-9E38-F774-A7F3170A3C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fr-CA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D0CAD4-8A2D-747C-E4FF-67227D1FB0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5C4D6DF-707E-F84F-ACB7-21EAEC86FC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DD7A1C6-E235-13C4-C146-829BC5E8A4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79165278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2213BB2-9BB6-47EC-F268-EF13324B94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333FB20-EE25-98A8-1B39-BE54922788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134A523-05A7-5D33-D6DB-3D45EC057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11316497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EB7116-3936-4D5F-E0A1-CC0525E255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fr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A93770-477A-7D95-989C-4A7DBFFF578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C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CB50D08-B2C4-E577-C42E-FAB5298BBA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16B7E25-83AF-FFD7-EA9D-452B00663F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9DAC30A-9FD7-F1C2-0D6F-176BF961B8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BCB83C6-F0CB-1E29-AB06-4E96D0E88D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68276593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C5A0F5-461A-7415-5353-A84ABE51AB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fr-CA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2A6A0A5-5AD8-8688-211F-13983AEFD0D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C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90403BB-9FFC-378F-0B3D-A4B3A72E994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05BBD90-3A55-EBF3-28A5-1C6ACD70D8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75E467B-9A8F-CB92-3B68-04402B795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8AF9153-1692-D1E2-F23A-18B13C3C4D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42637346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AC24D7C-110A-5D71-ABA8-058C5BF384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fr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4A323D-FBFD-433A-340C-490EE00425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r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1B7DE9-BAE8-8D63-A6E6-730FA3AFFAD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6EA74579-D37A-4A09-9B32-1627DB2388AC}" type="datetimeFigureOut">
              <a:rPr lang="fr-CA" smtClean="0"/>
              <a:t>2025-04-22</a:t>
            </a:fld>
            <a:endParaRPr lang="fr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30128F-AFB5-B07E-397A-1D4E2DF3588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fr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F39ABE-002A-F4AF-36B1-12B46D526D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5144E263-B6D8-49E6-9022-28EA32D65AF7}" type="slidenum">
              <a:rPr lang="fr-CA" smtClean="0"/>
              <a:t>‹#›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7218531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mailto:isimard@jfklaw.ca" TargetMode="External"/><Relationship Id="rId2" Type="http://schemas.openxmlformats.org/officeDocument/2006/relationships/hyperlink" Target="mailto:nandre@jfklaw.ca" TargetMode="Externa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5" Type="http://schemas.openxmlformats.org/officeDocument/2006/relationships/image" Target="../media/image11.jpg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22A397E7-BF60-45B2-84C7-B074B76C37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90DEF05-784E-4B61-89E4-04C4ECF4E5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36000">
                <a:schemeClr val="tx1">
                  <a:lumMod val="95000"/>
                  <a:lumOff val="5000"/>
                </a:schemeClr>
              </a:gs>
              <a:gs pos="81000">
                <a:schemeClr val="tx1">
                  <a:lumMod val="95000"/>
                  <a:lumOff val="5000"/>
                  <a:alpha val="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03EFBA-1D17-5BC5-9CA1-C4117116555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28663" y="1115219"/>
            <a:ext cx="5505449" cy="2387600"/>
          </a:xfrm>
        </p:spPr>
        <p:txBody>
          <a:bodyPr>
            <a:normAutofit/>
          </a:bodyPr>
          <a:lstStyle/>
          <a:p>
            <a:pPr algn="l"/>
            <a:r>
              <a:rPr lang="fr-CA" sz="5000">
                <a:solidFill>
                  <a:schemeClr val="bg1"/>
                </a:solidFill>
              </a:rPr>
              <a:t>Mining Exploration Agreement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36766C2-E44A-41C1-9551-0B28FBFE7DC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28663" y="3902075"/>
            <a:ext cx="5505449" cy="1655762"/>
          </a:xfrm>
        </p:spPr>
        <p:txBody>
          <a:bodyPr>
            <a:normAutofit/>
          </a:bodyPr>
          <a:lstStyle/>
          <a:p>
            <a:pPr algn="l"/>
            <a:r>
              <a:rPr lang="fr-CA" sz="2000" dirty="0" err="1">
                <a:solidFill>
                  <a:schemeClr val="bg1"/>
                </a:solidFill>
              </a:rPr>
              <a:t>Presentation</a:t>
            </a:r>
            <a:r>
              <a:rPr lang="fr-CA" sz="2000" dirty="0">
                <a:solidFill>
                  <a:schemeClr val="bg1"/>
                </a:solidFill>
              </a:rPr>
              <a:t> to the Long Point First Nation </a:t>
            </a:r>
          </a:p>
          <a:p>
            <a:pPr algn="l"/>
            <a:r>
              <a:rPr lang="fr-CA" sz="2000" dirty="0">
                <a:solidFill>
                  <a:schemeClr val="bg1"/>
                </a:solidFill>
              </a:rPr>
              <a:t>General </a:t>
            </a:r>
            <a:r>
              <a:rPr lang="fr-CA" sz="2000" dirty="0" err="1">
                <a:solidFill>
                  <a:schemeClr val="bg1"/>
                </a:solidFill>
              </a:rPr>
              <a:t>Assembly</a:t>
            </a:r>
            <a:endParaRPr lang="fr-CA" sz="2000" dirty="0">
              <a:solidFill>
                <a:schemeClr val="bg1"/>
              </a:solidFill>
            </a:endParaRPr>
          </a:p>
          <a:p>
            <a:pPr algn="l"/>
            <a:r>
              <a:rPr lang="fr-CA" sz="2000" dirty="0">
                <a:solidFill>
                  <a:schemeClr val="bg1"/>
                </a:solidFill>
              </a:rPr>
              <a:t>April 22, 2025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C41BAEC7-F7B0-4224-8B18-8F74B7D87F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H="1">
            <a:off x="128585" y="3681408"/>
            <a:ext cx="11934820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4397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2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2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4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0B226389-D71A-720C-B3D3-1B30843483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5164A5-FBED-29A1-3BC0-0FD3D24F3C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fr-CA" sz="4000"/>
              <a:t>Key components of the Exploration Agreement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1C7E972-302D-15D9-9618-3AB900BC25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 lnSpcReduction="10000"/>
          </a:bodyPr>
          <a:lstStyle/>
          <a:p>
            <a:r>
              <a:rPr lang="fr-CA" sz="2000" b="1" u="sng" dirty="0">
                <a:solidFill>
                  <a:schemeClr val="tx1">
                    <a:alpha val="55000"/>
                  </a:schemeClr>
                </a:solidFill>
              </a:rPr>
              <a:t>Business </a:t>
            </a:r>
            <a:r>
              <a:rPr lang="fr-CA" sz="2000" b="1" u="sng" dirty="0" err="1">
                <a:solidFill>
                  <a:schemeClr val="tx1">
                    <a:alpha val="55000"/>
                  </a:schemeClr>
                </a:solidFill>
              </a:rPr>
              <a:t>contracting</a:t>
            </a:r>
            <a:r>
              <a:rPr lang="fr-CA" sz="2000" b="1" u="sng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fr-CA" sz="2000" b="1" u="sng" dirty="0" err="1">
                <a:solidFill>
                  <a:schemeClr val="tx1">
                    <a:alpha val="55000"/>
                  </a:schemeClr>
                </a:solidFill>
              </a:rPr>
              <a:t>opportunities</a:t>
            </a:r>
            <a:r>
              <a:rPr lang="fr-CA" sz="2000" b="1" u="sng" dirty="0">
                <a:solidFill>
                  <a:schemeClr val="tx1">
                    <a:alpha val="55000"/>
                  </a:schemeClr>
                </a:solidFill>
              </a:rPr>
              <a:t>:</a:t>
            </a:r>
          </a:p>
          <a:p>
            <a:pPr marL="457200" lvl="1" indent="0">
              <a:buNone/>
            </a:pPr>
            <a:r>
              <a:rPr lang="en-US" sz="2000" b="1" i="1" dirty="0">
                <a:solidFill>
                  <a:schemeClr val="tx1">
                    <a:alpha val="55000"/>
                  </a:schemeClr>
                </a:solidFill>
              </a:rPr>
              <a:t>3.4	First Opportunity for LPFN Businesses</a:t>
            </a:r>
            <a:endParaRPr lang="fr-CA" sz="2000" b="1" i="1" dirty="0">
              <a:solidFill>
                <a:schemeClr val="tx1">
                  <a:alpha val="55000"/>
                </a:schemeClr>
              </a:solidFill>
            </a:endParaRPr>
          </a:p>
          <a:p>
            <a:pPr marL="914400" lvl="2" indent="0">
              <a:buNone/>
            </a:pPr>
            <a:r>
              <a:rPr lang="en-US" i="1" dirty="0">
                <a:solidFill>
                  <a:schemeClr val="tx1">
                    <a:alpha val="55000"/>
                  </a:schemeClr>
                </a:solidFill>
              </a:rPr>
              <a:t>(…)</a:t>
            </a:r>
          </a:p>
          <a:p>
            <a:pPr marL="914400" lvl="2" indent="0">
              <a:buNone/>
            </a:pPr>
            <a:r>
              <a:rPr lang="en-US" i="1" dirty="0">
                <a:solidFill>
                  <a:schemeClr val="tx1">
                    <a:alpha val="55000"/>
                  </a:schemeClr>
                </a:solidFill>
              </a:rPr>
              <a:t>(b) For each contracting opportunity identified by the Parties, </a:t>
            </a:r>
            <a:r>
              <a:rPr lang="en-US" i="1" dirty="0" err="1">
                <a:solidFill>
                  <a:schemeClr val="tx1">
                    <a:alpha val="55000"/>
                  </a:schemeClr>
                </a:solidFill>
              </a:rPr>
              <a:t>Vior</a:t>
            </a:r>
            <a:r>
              <a:rPr lang="en-US" i="1" dirty="0">
                <a:solidFill>
                  <a:schemeClr val="tx1">
                    <a:alpha val="55000"/>
                  </a:schemeClr>
                </a:solidFill>
              </a:rPr>
              <a:t> will first engage with the LPFN Business, if any, that</a:t>
            </a:r>
          </a:p>
          <a:p>
            <a:pPr marL="914400" lvl="2" indent="0">
              <a:buNone/>
            </a:pPr>
            <a:r>
              <a:rPr lang="en-US" i="1" dirty="0">
                <a:solidFill>
                  <a:schemeClr val="tx1">
                    <a:alpha val="55000"/>
                  </a:schemeClr>
                </a:solidFill>
              </a:rPr>
              <a:t>(</a:t>
            </a:r>
            <a:r>
              <a:rPr lang="en-US" i="1" dirty="0" err="1">
                <a:solidFill>
                  <a:schemeClr val="tx1">
                    <a:alpha val="55000"/>
                  </a:schemeClr>
                </a:solidFill>
              </a:rPr>
              <a:t>i</a:t>
            </a:r>
            <a:r>
              <a:rPr lang="en-US" i="1" dirty="0">
                <a:solidFill>
                  <a:schemeClr val="tx1">
                    <a:alpha val="55000"/>
                  </a:schemeClr>
                </a:solidFill>
              </a:rPr>
              <a:t>) expresses an interest, and</a:t>
            </a:r>
          </a:p>
          <a:p>
            <a:pPr marL="914400" lvl="2" indent="0">
              <a:buNone/>
            </a:pPr>
            <a:r>
              <a:rPr lang="en-US" i="1" dirty="0">
                <a:solidFill>
                  <a:schemeClr val="tx1">
                    <a:alpha val="55000"/>
                  </a:schemeClr>
                </a:solidFill>
              </a:rPr>
              <a:t>(ii) best meets the Procurement Criteria,</a:t>
            </a:r>
          </a:p>
          <a:p>
            <a:pPr marL="914400" lvl="2" indent="0">
              <a:buNone/>
            </a:pPr>
            <a:r>
              <a:rPr lang="en-US" i="1" dirty="0">
                <a:solidFill>
                  <a:schemeClr val="tx1">
                    <a:alpha val="55000"/>
                  </a:schemeClr>
                </a:solidFill>
              </a:rPr>
              <a:t>to attempt in good faith to negotiate a reasonable contract with that LPFN Business</a:t>
            </a:r>
          </a:p>
          <a:p>
            <a:pPr marL="0" indent="0">
              <a:buNone/>
            </a:pPr>
            <a:endParaRPr lang="fr-CA" sz="19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271990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D80885F9-42B4-BBEA-E872-C0B89E2C87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BBEF76B-6875-5BDD-4775-9E1A133740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fr-CA" sz="4000"/>
              <a:t>Key components of the Exploration Agreement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63A639C-652B-02EC-1660-B878E92A01D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20515" y="1676400"/>
            <a:ext cx="5638796" cy="3722451"/>
          </a:xfrm>
        </p:spPr>
        <p:txBody>
          <a:bodyPr>
            <a:normAutofit fontScale="92500" lnSpcReduction="20000"/>
          </a:bodyPr>
          <a:lstStyle/>
          <a:p>
            <a:r>
              <a:rPr lang="fr-CA" sz="1700" b="1" u="sng" dirty="0" err="1">
                <a:solidFill>
                  <a:schemeClr val="tx1">
                    <a:alpha val="55000"/>
                  </a:schemeClr>
                </a:solidFill>
              </a:rPr>
              <a:t>Employment</a:t>
            </a:r>
            <a:r>
              <a:rPr lang="fr-CA" sz="1700" b="1" u="sng" dirty="0">
                <a:solidFill>
                  <a:schemeClr val="tx1">
                    <a:alpha val="55000"/>
                  </a:schemeClr>
                </a:solidFill>
              </a:rPr>
              <a:t> and training </a:t>
            </a:r>
            <a:r>
              <a:rPr lang="fr-CA" sz="1700" b="1" u="sng" dirty="0" err="1">
                <a:solidFill>
                  <a:schemeClr val="tx1">
                    <a:alpha val="55000"/>
                  </a:schemeClr>
                </a:solidFill>
              </a:rPr>
              <a:t>opportunities</a:t>
            </a:r>
            <a:r>
              <a:rPr lang="fr-CA" sz="1700" b="1" u="sng" dirty="0">
                <a:solidFill>
                  <a:schemeClr val="tx1">
                    <a:alpha val="55000"/>
                  </a:schemeClr>
                </a:solidFill>
              </a:rPr>
              <a:t>:</a:t>
            </a:r>
          </a:p>
          <a:p>
            <a:pPr marL="457200" lvl="1" indent="0">
              <a:buNone/>
            </a:pPr>
            <a:r>
              <a:rPr lang="en-US" sz="1700" b="1" i="1" dirty="0">
                <a:solidFill>
                  <a:schemeClr val="tx1">
                    <a:alpha val="55000"/>
                  </a:schemeClr>
                </a:solidFill>
              </a:rPr>
              <a:t>4.2 Employment Preference:</a:t>
            </a:r>
          </a:p>
          <a:p>
            <a:pPr marL="1257300" lvl="2" indent="-342900">
              <a:buAutoNum type="alphaLcParenBoth"/>
            </a:pPr>
            <a:r>
              <a:rPr lang="en-US" sz="1700" i="1" dirty="0" err="1">
                <a:solidFill>
                  <a:schemeClr val="tx1">
                    <a:alpha val="55000"/>
                  </a:schemeClr>
                </a:solidFill>
              </a:rPr>
              <a:t>Vior</a:t>
            </a: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, its contractors and subcontractors will collaborate with LPFN to:</a:t>
            </a:r>
          </a:p>
          <a:p>
            <a:pPr marL="914400" lvl="2" indent="0">
              <a:buNone/>
            </a:pP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(…)</a:t>
            </a:r>
          </a:p>
          <a:p>
            <a:pPr marL="914400" lvl="2" indent="0">
              <a:buNone/>
            </a:pP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(ii) interview and hire, on a priority basis, LPFN </a:t>
            </a:r>
            <a:r>
              <a:rPr lang="en-US" sz="1700" i="1" dirty="0" err="1">
                <a:solidFill>
                  <a:schemeClr val="tx1">
                    <a:alpha val="55000"/>
                  </a:schemeClr>
                </a:solidFill>
              </a:rPr>
              <a:t>Anicinabe</a:t>
            </a: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 applicants that meet the job qualifications, or can meet the job qualifications with reasonable training within a reasonable time in relation to the job; and</a:t>
            </a:r>
          </a:p>
          <a:p>
            <a:pPr marL="914400" lvl="2" indent="0">
              <a:buNone/>
            </a:pPr>
            <a:endParaRPr lang="en-US" sz="1700" i="1" dirty="0">
              <a:solidFill>
                <a:schemeClr val="tx1">
                  <a:alpha val="55000"/>
                </a:schemeClr>
              </a:solidFill>
            </a:endParaRPr>
          </a:p>
          <a:p>
            <a:pPr marL="457200" lvl="1" indent="0">
              <a:buNone/>
            </a:pPr>
            <a:r>
              <a:rPr lang="en-US" sz="1700" b="1" i="1" dirty="0">
                <a:solidFill>
                  <a:schemeClr val="tx1">
                    <a:alpha val="55000"/>
                  </a:schemeClr>
                </a:solidFill>
              </a:rPr>
              <a:t>4.3 Training</a:t>
            </a:r>
          </a:p>
          <a:p>
            <a:pPr marL="914400" lvl="2" indent="0">
              <a:buNone/>
            </a:pPr>
            <a:r>
              <a:rPr lang="en-US" sz="1700" i="1" dirty="0" err="1">
                <a:solidFill>
                  <a:schemeClr val="tx1">
                    <a:alpha val="55000"/>
                  </a:schemeClr>
                </a:solidFill>
              </a:rPr>
              <a:t>Vior</a:t>
            </a: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, its contractors and subcontractors will use Commercially Reasonable Efforts to provide training opportunities for LPFN </a:t>
            </a:r>
            <a:r>
              <a:rPr lang="en-US" sz="1700" i="1" dirty="0" err="1">
                <a:solidFill>
                  <a:schemeClr val="tx1">
                    <a:alpha val="55000"/>
                  </a:schemeClr>
                </a:solidFill>
              </a:rPr>
              <a:t>Anicinabe</a:t>
            </a: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 during the Exploration Activities, including:</a:t>
            </a:r>
          </a:p>
          <a:p>
            <a:pPr marL="914400" lvl="2" indent="0">
              <a:buNone/>
            </a:pP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(</a:t>
            </a:r>
            <a:r>
              <a:rPr lang="en-US" sz="1700" i="1" dirty="0" err="1">
                <a:solidFill>
                  <a:schemeClr val="tx1">
                    <a:alpha val="55000"/>
                  </a:schemeClr>
                </a:solidFill>
              </a:rPr>
              <a:t>i</a:t>
            </a: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) providing on-the-job training for any persons hired to assist with Exploration Activities; and</a:t>
            </a:r>
          </a:p>
          <a:p>
            <a:pPr marL="914400" lvl="2" indent="0">
              <a:buNone/>
            </a:pPr>
            <a:endParaRPr lang="en-US" sz="1300" i="1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1300" i="1" dirty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endParaRPr lang="fr-CA" sz="13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54624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71B0131-4839-AC6E-2854-B8FFBAB4D7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456C1C-4778-008E-BC6A-F0A02D46E3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fr-CA" sz="4000"/>
              <a:t>Key components of the Exploration Agreement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B723B9-231C-2B82-2120-9B30176007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399"/>
            <a:ext cx="6121936" cy="4014281"/>
          </a:xfrm>
        </p:spPr>
        <p:txBody>
          <a:bodyPr>
            <a:normAutofit fontScale="92500" lnSpcReduction="10000"/>
          </a:bodyPr>
          <a:lstStyle/>
          <a:p>
            <a:r>
              <a:rPr lang="fr-CA" sz="1600" b="1" u="sng" dirty="0" err="1">
                <a:solidFill>
                  <a:schemeClr val="tx1">
                    <a:alpha val="55000"/>
                  </a:schemeClr>
                </a:solidFill>
              </a:rPr>
              <a:t>Economic</a:t>
            </a:r>
            <a:r>
              <a:rPr lang="fr-CA" sz="1600" b="1" u="sng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fr-CA" sz="1600" b="1" u="sng" dirty="0" err="1">
                <a:solidFill>
                  <a:schemeClr val="tx1">
                    <a:alpha val="55000"/>
                  </a:schemeClr>
                </a:solidFill>
              </a:rPr>
              <a:t>benefits</a:t>
            </a:r>
            <a:r>
              <a:rPr lang="fr-CA" sz="1600" dirty="0">
                <a:solidFill>
                  <a:schemeClr val="tx1">
                    <a:alpha val="55000"/>
                  </a:schemeClr>
                </a:solidFill>
              </a:rPr>
              <a:t>:</a:t>
            </a:r>
          </a:p>
          <a:p>
            <a:pPr marL="457200" lvl="1" indent="0">
              <a:buNone/>
            </a:pPr>
            <a:r>
              <a:rPr lang="en-US" sz="1600" b="1" i="1" dirty="0">
                <a:solidFill>
                  <a:schemeClr val="tx1">
                    <a:alpha val="55000"/>
                  </a:schemeClr>
                </a:solidFill>
              </a:rPr>
              <a:t>5.1 Initial Amount</a:t>
            </a:r>
          </a:p>
          <a:p>
            <a:pPr marL="914400" lvl="2" indent="0">
              <a:buNone/>
            </a:pPr>
            <a:r>
              <a:rPr lang="en-US" sz="1600" i="1" dirty="0" err="1">
                <a:solidFill>
                  <a:schemeClr val="tx1">
                    <a:alpha val="55000"/>
                  </a:schemeClr>
                </a:solidFill>
              </a:rPr>
              <a:t>Vior</a:t>
            </a:r>
            <a:r>
              <a:rPr lang="en-US" sz="1600" i="1" dirty="0">
                <a:solidFill>
                  <a:schemeClr val="tx1">
                    <a:alpha val="55000"/>
                  </a:schemeClr>
                </a:solidFill>
              </a:rPr>
              <a:t> shall pay to LPFN an initial amount of one hundred thousand dollars ($100 000,00) upon the execution of this EA. </a:t>
            </a:r>
          </a:p>
          <a:p>
            <a:pPr marL="914400" lvl="2" indent="0">
              <a:buNone/>
            </a:pPr>
            <a:endParaRPr lang="en-US" sz="1600" i="1" dirty="0">
              <a:solidFill>
                <a:schemeClr val="tx1">
                  <a:alpha val="55000"/>
                </a:schemeClr>
              </a:solidFill>
            </a:endParaRPr>
          </a:p>
          <a:p>
            <a:pPr marL="457200" lvl="1" indent="0">
              <a:buNone/>
            </a:pPr>
            <a:r>
              <a:rPr lang="en-US" sz="1600" b="1" i="1" dirty="0">
                <a:solidFill>
                  <a:schemeClr val="tx1">
                    <a:alpha val="55000"/>
                  </a:schemeClr>
                </a:solidFill>
              </a:rPr>
              <a:t>5.2 Annual Payment based on Exploration Expenditures</a:t>
            </a:r>
          </a:p>
          <a:p>
            <a:pPr marL="914400" lvl="2" indent="0">
              <a:buNone/>
            </a:pPr>
            <a:r>
              <a:rPr lang="en-US" sz="1600" i="1" dirty="0">
                <a:solidFill>
                  <a:schemeClr val="tx1">
                    <a:alpha val="55000"/>
                  </a:schemeClr>
                </a:solidFill>
              </a:rPr>
              <a:t>(a)  Every year for the duration of the Term of this EA, </a:t>
            </a:r>
            <a:r>
              <a:rPr lang="en-US" sz="1600" i="1" dirty="0" err="1">
                <a:solidFill>
                  <a:schemeClr val="tx1">
                    <a:alpha val="55000"/>
                  </a:schemeClr>
                </a:solidFill>
              </a:rPr>
              <a:t>Vior</a:t>
            </a:r>
            <a:r>
              <a:rPr lang="en-US" sz="1600" i="1" dirty="0">
                <a:solidFill>
                  <a:schemeClr val="tx1">
                    <a:alpha val="55000"/>
                  </a:schemeClr>
                </a:solidFill>
              </a:rPr>
              <a:t> will pay LPFN, as the Annual Payment for that Accounting Year, 2% of </a:t>
            </a:r>
            <a:r>
              <a:rPr lang="en-US" sz="1600" i="1" dirty="0" err="1">
                <a:solidFill>
                  <a:schemeClr val="tx1">
                    <a:alpha val="55000"/>
                  </a:schemeClr>
                </a:solidFill>
              </a:rPr>
              <a:t>Vior’s</a:t>
            </a:r>
            <a:r>
              <a:rPr lang="en-US" sz="1600" i="1" dirty="0">
                <a:solidFill>
                  <a:schemeClr val="tx1">
                    <a:alpha val="55000"/>
                  </a:schemeClr>
                </a:solidFill>
              </a:rPr>
              <a:t> annual Exploration Expenditures (…).</a:t>
            </a:r>
          </a:p>
          <a:p>
            <a:pPr marL="914400" lvl="2" indent="0">
              <a:buNone/>
            </a:pPr>
            <a:r>
              <a:rPr lang="en-US" sz="1600" i="1" dirty="0">
                <a:solidFill>
                  <a:schemeClr val="tx1">
                    <a:alpha val="55000"/>
                  </a:schemeClr>
                </a:solidFill>
              </a:rPr>
              <a:t>(e)  Subject to applicable stock exchange approval and securities law, </a:t>
            </a:r>
            <a:r>
              <a:rPr lang="en-US" sz="1600" i="1" dirty="0" err="1">
                <a:solidFill>
                  <a:schemeClr val="tx1">
                    <a:alpha val="55000"/>
                  </a:schemeClr>
                </a:solidFill>
              </a:rPr>
              <a:t>Vior</a:t>
            </a:r>
            <a:r>
              <a:rPr lang="en-US" sz="1600" i="1" dirty="0">
                <a:solidFill>
                  <a:schemeClr val="tx1">
                    <a:alpha val="55000"/>
                  </a:schemeClr>
                </a:solidFill>
              </a:rPr>
              <a:t> undertakes to pay off each quarterly payments, at the discretion of LPFN, in cash or by issuing to the benefit of LPFN common shares of </a:t>
            </a:r>
            <a:r>
              <a:rPr lang="en-US" sz="1600" i="1" dirty="0" err="1">
                <a:solidFill>
                  <a:schemeClr val="tx1">
                    <a:alpha val="55000"/>
                  </a:schemeClr>
                </a:solidFill>
              </a:rPr>
              <a:t>Vior</a:t>
            </a:r>
            <a:r>
              <a:rPr lang="en-US" sz="1600" i="1" dirty="0">
                <a:solidFill>
                  <a:schemeClr val="tx1">
                    <a:alpha val="55000"/>
                  </a:schemeClr>
                </a:solidFill>
              </a:rPr>
              <a:t> or a combination of both. It is agreed that the value of common shares issued shall not exceed fifty percent (50%) of the total Annual Payment of each Accounting Year.</a:t>
            </a:r>
          </a:p>
          <a:p>
            <a:pPr marL="914400" lvl="2" indent="0">
              <a:buNone/>
            </a:pPr>
            <a:r>
              <a:rPr lang="en-US" sz="1600" i="1" dirty="0">
                <a:solidFill>
                  <a:schemeClr val="tx1">
                    <a:alpha val="55000"/>
                  </a:schemeClr>
                </a:solidFill>
              </a:rPr>
              <a:t>(f)  The Annual Payment shall not be less than fifty thousand dollars ($50 000,00).</a:t>
            </a:r>
          </a:p>
          <a:p>
            <a:pPr marL="0" indent="0">
              <a:buNone/>
            </a:pPr>
            <a:endParaRPr lang="fr-CA" sz="11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97779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6DCED5A-E0AE-CB81-DE5F-C3393CD58C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56964F5-0360-2A52-CFAC-0778BC872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fr-CA" sz="4000"/>
              <a:t>Key components of the Exploration Agreement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404213C-598A-0B97-8B39-DE54EE61710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966294" cy="3858638"/>
          </a:xfrm>
        </p:spPr>
        <p:txBody>
          <a:bodyPr>
            <a:normAutofit fontScale="92500" lnSpcReduction="10000"/>
          </a:bodyPr>
          <a:lstStyle/>
          <a:p>
            <a:r>
              <a:rPr lang="fr-CA" sz="1700" b="1" u="sng" dirty="0">
                <a:solidFill>
                  <a:schemeClr val="tx1">
                    <a:alpha val="55000"/>
                  </a:schemeClr>
                </a:solidFill>
              </a:rPr>
              <a:t>Monitoring </a:t>
            </a:r>
            <a:r>
              <a:rPr lang="fr-CA" sz="1700" b="1" u="sng" dirty="0" err="1">
                <a:solidFill>
                  <a:schemeClr val="tx1">
                    <a:alpha val="55000"/>
                  </a:schemeClr>
                </a:solidFill>
              </a:rPr>
              <a:t>Committee</a:t>
            </a:r>
            <a:endParaRPr lang="en-US" sz="1700" b="1" i="1" u="sng" dirty="0">
              <a:solidFill>
                <a:schemeClr val="tx1">
                  <a:alpha val="55000"/>
                </a:schemeClr>
              </a:solidFill>
            </a:endParaRPr>
          </a:p>
          <a:p>
            <a:pPr marL="457200" lvl="1" indent="0">
              <a:buNone/>
            </a:pPr>
            <a:r>
              <a:rPr lang="en-US" sz="1700" b="1" i="1" dirty="0">
                <a:solidFill>
                  <a:schemeClr val="tx1">
                    <a:alpha val="55000"/>
                  </a:schemeClr>
                </a:solidFill>
              </a:rPr>
              <a:t>9.   Monitoring Committee</a:t>
            </a:r>
          </a:p>
          <a:p>
            <a:pPr marL="457200" lvl="1" indent="0">
              <a:buNone/>
            </a:pP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(a)  The Parties agree to establish on the Effective Date a Monitoring Committee, to be composed of three (3) members appointed by LPFN and three (3) members appointed by </a:t>
            </a:r>
            <a:r>
              <a:rPr lang="en-US" sz="1700" i="1" dirty="0" err="1">
                <a:solidFill>
                  <a:schemeClr val="tx1">
                    <a:alpha val="55000"/>
                  </a:schemeClr>
                </a:solidFill>
              </a:rPr>
              <a:t>Vior</a:t>
            </a: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, for a total of six (6) members. The Monitoring Committee shall meet at least once a month either in-person or virtually, as agreed by the committee members, to ensure the monitoring of the EA and notably:</a:t>
            </a:r>
          </a:p>
          <a:p>
            <a:pPr marL="457200" lvl="1" indent="0">
              <a:buNone/>
            </a:pPr>
            <a:r>
              <a:rPr lang="en-US" sz="1700" i="1" dirty="0" err="1">
                <a:solidFill>
                  <a:schemeClr val="tx1">
                    <a:alpha val="55000"/>
                  </a:schemeClr>
                </a:solidFill>
              </a:rPr>
              <a:t>i</a:t>
            </a: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.  To ensure that Exploration Activities of </a:t>
            </a:r>
            <a:r>
              <a:rPr lang="en-US" sz="1700" i="1" dirty="0" err="1">
                <a:solidFill>
                  <a:schemeClr val="tx1">
                    <a:alpha val="55000"/>
                  </a:schemeClr>
                </a:solidFill>
              </a:rPr>
              <a:t>Vior</a:t>
            </a: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 throughout the term of the EA are carried out in accordance with the EA;</a:t>
            </a:r>
          </a:p>
          <a:p>
            <a:pPr marL="457200" lvl="1" indent="0">
              <a:buNone/>
            </a:pP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ii. To discharge the Parties’ respective undertakings herein towards the provision of economic compensation, employment and training, and business contracting opportunities;</a:t>
            </a:r>
          </a:p>
          <a:p>
            <a:pPr marL="457200" lvl="1" indent="0">
              <a:buNone/>
            </a:pPr>
            <a:r>
              <a:rPr lang="en-US" sz="1700" i="1" dirty="0">
                <a:solidFill>
                  <a:schemeClr val="tx1">
                    <a:alpha val="55000"/>
                  </a:schemeClr>
                </a:solidFill>
              </a:rPr>
              <a:t>(…)</a:t>
            </a:r>
          </a:p>
          <a:p>
            <a:pPr marL="457200" lvl="1" indent="0">
              <a:buNone/>
            </a:pPr>
            <a:endParaRPr lang="fr-CA" sz="13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14196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5A59F003-E00A-43F9-91DC-CC54E3B874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 descr="Question marks in a line and one question mark is lit">
            <a:extLst>
              <a:ext uri="{FF2B5EF4-FFF2-40B4-BE49-F238E27FC236}">
                <a16:creationId xmlns:a16="http://schemas.microsoft.com/office/drawing/2014/main" id="{B69E044B-EACF-903C-6672-BE06D6E43C2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220" t="23285" r="5747" b="1"/>
          <a:stretch/>
        </p:blipFill>
        <p:spPr>
          <a:xfrm>
            <a:off x="20" y="10"/>
            <a:ext cx="12191981" cy="6857990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D74A4382-E3AD-430A-9A1F-DFA3E0E77A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3799865" y="-1524511"/>
            <a:ext cx="4592270" cy="12192001"/>
          </a:xfrm>
          <a:prstGeom prst="rect">
            <a:avLst/>
          </a:prstGeom>
          <a:gradFill>
            <a:gsLst>
              <a:gs pos="35000">
                <a:schemeClr val="tx1">
                  <a:alpha val="46000"/>
                </a:schemeClr>
              </a:gs>
              <a:gs pos="21000">
                <a:schemeClr val="tx1">
                  <a:alpha val="30000"/>
                </a:schemeClr>
              </a:gs>
              <a:gs pos="0">
                <a:schemeClr val="tx1">
                  <a:alpha val="0"/>
                </a:schemeClr>
              </a:gs>
              <a:gs pos="100000">
                <a:schemeClr val="tx1">
                  <a:alpha val="90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D21D8C-BF3D-FC91-645B-63337DCC4A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4553" y="3091928"/>
            <a:ext cx="9078562" cy="238760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6600">
                <a:solidFill>
                  <a:schemeClr val="bg1"/>
                </a:solidFill>
              </a:rPr>
              <a:t>Questions?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79F40191-0F44-4FD1-82CC-ACB507C14B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5575039"/>
            <a:ext cx="9785897" cy="685800"/>
          </a:xfrm>
          <a:prstGeom prst="roundRect">
            <a:avLst>
              <a:gd name="adj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C05902A-04AC-FED8-5A8A-C396F85E87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4553" y="5624945"/>
            <a:ext cx="9078562" cy="592975"/>
          </a:xfrm>
        </p:spPr>
        <p:txBody>
          <a:bodyPr vert="horz" lIns="91440" tIns="45720" rIns="91440" bIns="45720" rtlCol="0" anchor="ctr">
            <a:normAutofit/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707847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9095C1F4-AE7F-44E4-8693-40D3D68311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34DDD3-F723-4DD3-8ABE-EC0B2AC87D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2522324" y="-15978"/>
            <a:ext cx="7147352" cy="5876916"/>
            <a:chOff x="329184" y="-99107"/>
            <a:chExt cx="524256" cy="5876916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F7C8EA93-3210-4C62-99E9-153C275E3A8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 flipH="1">
              <a:off x="329184" y="5777809"/>
              <a:ext cx="523824" cy="0"/>
            </a:xfrm>
            <a:prstGeom prst="line">
              <a:avLst/>
            </a:prstGeom>
            <a:ln w="1524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EB7D2A2-F448-44D4-938C-DC84CBCB3B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29184" y="-99107"/>
              <a:ext cx="524256" cy="563122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871AEA07-1E14-44B4-8E55-64EF049CD6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96464" y="1055718"/>
            <a:ext cx="10999072" cy="33583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AEC2616-D07E-EFE8-2D74-004FEBEE17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1584683"/>
            <a:ext cx="9144000" cy="2551829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5600" dirty="0" err="1"/>
              <a:t>Tciman</a:t>
            </a:r>
            <a:r>
              <a:rPr lang="en-US" sz="56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– Sustainable Development Limited Partnership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0E1A3B9-F140-04B1-4EA7-00CEDCF3F70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5160469"/>
            <a:ext cx="9144000" cy="118213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endParaRPr lang="en-US" sz="28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107239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63644BFD-D22E-4019-B666-387DA51AEA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FE9FE4C-C9E0-4C54-8010-EA9D29CD4D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 rot="5400000">
            <a:off x="7956356" y="1890469"/>
            <a:ext cx="5860051" cy="2079143"/>
            <a:chOff x="6081624" y="1998368"/>
            <a:chExt cx="5613457" cy="782175"/>
          </a:xfrm>
          <a:solidFill>
            <a:schemeClr val="accent4"/>
          </a:solidFill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6FAD6EF-0374-46BD-901E-E901DCA01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11228040" y="2313027"/>
              <a:ext cx="781700" cy="15238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4847ABE-275E-4DCA-B164-A672D517FBC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 flipV="1">
              <a:off x="6081624" y="1998844"/>
              <a:ext cx="5372968" cy="7816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3776B14B-F2F4-4825-8DA8-8C7A0F2B39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79528" y="466344"/>
            <a:ext cx="11111729" cy="591782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D105785D-E5C6-BDE3-0026-64F673F41B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dirty="0" err="1"/>
              <a:t>Tciman</a:t>
            </a:r>
            <a:r>
              <a:rPr lang="fr-CA" dirty="0"/>
              <a:t> – </a:t>
            </a:r>
            <a:r>
              <a:rPr lang="fr-CA" dirty="0" err="1"/>
              <a:t>Sustainable</a:t>
            </a:r>
            <a:r>
              <a:rPr lang="fr-CA" dirty="0"/>
              <a:t> </a:t>
            </a:r>
            <a:r>
              <a:rPr lang="fr-CA" dirty="0" err="1"/>
              <a:t>Development</a:t>
            </a:r>
            <a:r>
              <a:rPr lang="fr-CA" dirty="0"/>
              <a:t> Limited Partnership</a:t>
            </a:r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0D3822F9-522A-930E-D8DB-5FDFD66BD2A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02054030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:a16="http://schemas.microsoft.com/office/drawing/2014/main" id="{43D876AB-2366-1EB2-07AB-7AB9134F7ACC}"/>
              </a:ext>
            </a:extLst>
          </p:cNvPr>
          <p:cNvGrpSpPr/>
          <p:nvPr/>
        </p:nvGrpSpPr>
        <p:grpSpPr>
          <a:xfrm>
            <a:off x="4078013" y="1491513"/>
            <a:ext cx="6574222" cy="3373821"/>
            <a:chOff x="4078013" y="1491513"/>
            <a:chExt cx="6574222" cy="3373821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FE63C41E-3662-C092-D3D1-2CCA04E0FF89}"/>
                </a:ext>
              </a:extLst>
            </p:cNvPr>
            <p:cNvSpPr/>
            <p:nvPr/>
          </p:nvSpPr>
          <p:spPr>
            <a:xfrm>
              <a:off x="4078013" y="1491513"/>
              <a:ext cx="4035973" cy="3373821"/>
            </a:xfrm>
            <a:prstGeom prst="ellipse">
              <a:avLst/>
            </a:prstGeom>
            <a:noFill/>
            <a:ln w="5715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5"/>
            </a:fontRef>
          </p:style>
          <p:txBody>
            <a:bodyPr rtlCol="0" anchor="ctr"/>
            <a:lstStyle/>
            <a:p>
              <a:pPr algn="ctr"/>
              <a:endParaRPr lang="fr-CA"/>
            </a:p>
          </p:txBody>
        </p:sp>
        <p:sp>
          <p:nvSpPr>
            <p:cNvPr id="20" name="Callout: Left Arrow 19">
              <a:extLst>
                <a:ext uri="{FF2B5EF4-FFF2-40B4-BE49-F238E27FC236}">
                  <a16:creationId xmlns:a16="http://schemas.microsoft.com/office/drawing/2014/main" id="{38C786CC-8885-3987-0451-BB9E6EFC3D62}"/>
                </a:ext>
              </a:extLst>
            </p:cNvPr>
            <p:cNvSpPr/>
            <p:nvPr/>
          </p:nvSpPr>
          <p:spPr>
            <a:xfrm>
              <a:off x="8376745" y="2349063"/>
              <a:ext cx="2275490" cy="1145627"/>
            </a:xfrm>
            <a:prstGeom prst="leftArrowCallout">
              <a:avLst/>
            </a:prstGeom>
            <a:noFill/>
            <a:ln w="57150" cap="flat" cmpd="sng" algn="ctr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5"/>
            </a:fontRef>
          </p:style>
          <p:txBody>
            <a:bodyPr rtlCol="0" anchor="ctr"/>
            <a:lstStyle/>
            <a:p>
              <a:pPr algn="ctr"/>
              <a:r>
                <a:rPr lang="fr-CA" dirty="0">
                  <a:solidFill>
                    <a:schemeClr val="tx1"/>
                  </a:solidFill>
                </a:rPr>
                <a:t>Limited Partnership</a:t>
              </a:r>
            </a:p>
            <a:p>
              <a:pPr algn="ctr"/>
              <a:r>
                <a:rPr lang="fr-CA" dirty="0" err="1">
                  <a:solidFill>
                    <a:schemeClr val="tx1"/>
                  </a:solidFill>
                </a:rPr>
                <a:t>Tciman</a:t>
              </a:r>
              <a:endParaRPr lang="fr-CA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259762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A6F9DD5-45BB-A35E-8CE3-15C8003603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6882742-C20A-8BEE-6FCC-E7159CF33B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 descr="Question marks in a line and one question mark is lit">
            <a:extLst>
              <a:ext uri="{FF2B5EF4-FFF2-40B4-BE49-F238E27FC236}">
                <a16:creationId xmlns:a16="http://schemas.microsoft.com/office/drawing/2014/main" id="{9521ED6E-0542-2312-3086-F7A3653B5E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220" t="23285" r="5747" b="1"/>
          <a:stretch/>
        </p:blipFill>
        <p:spPr>
          <a:xfrm>
            <a:off x="20" y="10"/>
            <a:ext cx="12191981" cy="6857990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9A917BC2-C376-2D82-B38C-2C538599D7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3799865" y="-1524511"/>
            <a:ext cx="4592270" cy="12192001"/>
          </a:xfrm>
          <a:prstGeom prst="rect">
            <a:avLst/>
          </a:prstGeom>
          <a:gradFill>
            <a:gsLst>
              <a:gs pos="35000">
                <a:schemeClr val="tx1">
                  <a:alpha val="46000"/>
                </a:schemeClr>
              </a:gs>
              <a:gs pos="21000">
                <a:schemeClr val="tx1">
                  <a:alpha val="30000"/>
                </a:schemeClr>
              </a:gs>
              <a:gs pos="0">
                <a:schemeClr val="tx1">
                  <a:alpha val="0"/>
                </a:schemeClr>
              </a:gs>
              <a:gs pos="100000">
                <a:schemeClr val="tx1">
                  <a:alpha val="90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D86E4954-F8DF-0A5A-3973-03359902E6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4553" y="3091928"/>
            <a:ext cx="9078562" cy="238760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6600">
                <a:solidFill>
                  <a:schemeClr val="bg1"/>
                </a:solidFill>
              </a:rPr>
              <a:t>Questions?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3847E52B-A601-E75E-F144-4CCA6F7F48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5575039"/>
            <a:ext cx="9785897" cy="685800"/>
          </a:xfrm>
          <a:prstGeom prst="roundRect">
            <a:avLst>
              <a:gd name="adj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3020326-A884-8DF1-E3D1-CEDD32B34A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4553" y="5624945"/>
            <a:ext cx="9078562" cy="592975"/>
          </a:xfrm>
        </p:spPr>
        <p:txBody>
          <a:bodyPr vert="horz" lIns="91440" tIns="45720" rIns="91440" bIns="45720" rtlCol="0" anchor="ctr">
            <a:normAutofit/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658162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9095C1F4-AE7F-44E4-8693-40D3D68311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34DDD3-F723-4DD3-8ABE-EC0B2AC87D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2522324" y="-15978"/>
            <a:ext cx="7147352" cy="5876916"/>
            <a:chOff x="329184" y="-99107"/>
            <a:chExt cx="524256" cy="5876916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F7C8EA93-3210-4C62-99E9-153C275E3A8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 flipH="1">
              <a:off x="329184" y="5777809"/>
              <a:ext cx="523824" cy="0"/>
            </a:xfrm>
            <a:prstGeom prst="line">
              <a:avLst/>
            </a:prstGeom>
            <a:ln w="1524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EB7D2A2-F448-44D4-938C-DC84CBCB3B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29184" y="-99107"/>
              <a:ext cx="524256" cy="563122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871AEA07-1E14-44B4-8E55-64EF049CD6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96464" y="1055718"/>
            <a:ext cx="10999072" cy="33583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F3A2C27-ACD2-F7D4-B42E-B544A1C1E4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1584683"/>
            <a:ext cx="9144000" cy="2551829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66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RJLL Partnership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C96E93D-13CF-EA83-2A6F-53C6906EF3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24000" y="5160469"/>
            <a:ext cx="9144000" cy="118213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endParaRPr lang="en-US" sz="28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526478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406D40-5B84-4AEA-B443-6805FD0C3EF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rgbClr val="92D050"/>
          </a:solidFill>
        </p:spPr>
        <p:txBody>
          <a:bodyPr/>
          <a:lstStyle/>
          <a:p>
            <a:pPr algn="ctr"/>
            <a:r>
              <a:rPr lang="fr-CA" b="1" dirty="0"/>
              <a:t>DRILLING PARTNERSHIP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79F4453-0B75-ED20-6360-80537349EC46}"/>
              </a:ext>
            </a:extLst>
          </p:cNvPr>
          <p:cNvGrpSpPr/>
          <p:nvPr/>
        </p:nvGrpSpPr>
        <p:grpSpPr>
          <a:xfrm>
            <a:off x="838200" y="2052051"/>
            <a:ext cx="3019769" cy="1004809"/>
            <a:chOff x="1201464" y="5260"/>
            <a:chExt cx="3019769" cy="1509884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D06857D-BDAF-65E8-327D-8ACD7C1BA682}"/>
                </a:ext>
              </a:extLst>
            </p:cNvPr>
            <p:cNvSpPr/>
            <p:nvPr/>
          </p:nvSpPr>
          <p:spPr>
            <a:xfrm>
              <a:off x="1201464" y="5260"/>
              <a:ext cx="3019769" cy="1509884"/>
            </a:xfrm>
            <a:prstGeom prst="rect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fr-CA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2E461E5-90CF-188F-F146-785B2B891E82}"/>
                </a:ext>
              </a:extLst>
            </p:cNvPr>
            <p:cNvSpPr txBox="1"/>
            <p:nvPr/>
          </p:nvSpPr>
          <p:spPr>
            <a:xfrm>
              <a:off x="1201464" y="5260"/>
              <a:ext cx="3019769" cy="1509884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7145" tIns="17145" rIns="17145" bIns="17145" numCol="1" spcCol="1270" anchor="ctr" anchorCtr="0">
              <a:noAutofit/>
            </a:bodyPr>
            <a:lstStyle/>
            <a:p>
              <a:pPr marL="0" lvl="0" indent="0" algn="ctr" defTabSz="12001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fr-CA" b="1" kern="1200" dirty="0"/>
                <a:t>RJLL (49%)</a:t>
              </a: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A5CD3392-88BE-6A34-7FBB-FC4F0DDA1464}"/>
              </a:ext>
            </a:extLst>
          </p:cNvPr>
          <p:cNvSpPr/>
          <p:nvPr/>
        </p:nvSpPr>
        <p:spPr>
          <a:xfrm>
            <a:off x="8334032" y="2052051"/>
            <a:ext cx="3019768" cy="1004809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b="1" dirty="0" err="1"/>
              <a:t>Sustainable</a:t>
            </a:r>
            <a:r>
              <a:rPr lang="fr-CA" b="1" dirty="0"/>
              <a:t> </a:t>
            </a:r>
            <a:r>
              <a:rPr lang="fr-CA" b="1" dirty="0" err="1"/>
              <a:t>Development</a:t>
            </a:r>
            <a:r>
              <a:rPr lang="fr-CA" b="1" dirty="0"/>
              <a:t> LP </a:t>
            </a:r>
            <a:r>
              <a:rPr lang="fr-CA" b="1" dirty="0" err="1"/>
              <a:t>Tciman</a:t>
            </a:r>
            <a:r>
              <a:rPr lang="fr-CA" b="1" dirty="0"/>
              <a:t> (51%)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2B54824-9152-AF79-6024-3B8205F12FE1}"/>
              </a:ext>
            </a:extLst>
          </p:cNvPr>
          <p:cNvSpPr/>
          <p:nvPr/>
        </p:nvSpPr>
        <p:spPr>
          <a:xfrm>
            <a:off x="4951227" y="3848987"/>
            <a:ext cx="2502195" cy="1451344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A" b="1" dirty="0"/>
              <a:t>Akakodjici </a:t>
            </a:r>
            <a:r>
              <a:rPr lang="fr-CA" b="1" dirty="0" err="1"/>
              <a:t>Inc</a:t>
            </a:r>
            <a:endParaRPr lang="fr-CA" b="1" dirty="0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9F49550-05EF-1A6F-2A78-A52BB9238571}"/>
              </a:ext>
            </a:extLst>
          </p:cNvPr>
          <p:cNvSpPr/>
          <p:nvPr/>
        </p:nvSpPr>
        <p:spPr>
          <a:xfrm>
            <a:off x="5040259" y="1962354"/>
            <a:ext cx="2161470" cy="118420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CA" b="1" dirty="0"/>
              <a:t>Management Agreement</a:t>
            </a:r>
          </a:p>
        </p:txBody>
      </p:sp>
      <p:cxnSp>
        <p:nvCxnSpPr>
          <p:cNvPr id="12" name="Connector: Elbow 11">
            <a:extLst>
              <a:ext uri="{FF2B5EF4-FFF2-40B4-BE49-F238E27FC236}">
                <a16:creationId xmlns:a16="http://schemas.microsoft.com/office/drawing/2014/main" id="{0A15A688-91B2-39BB-3D65-64E400E58C2B}"/>
              </a:ext>
            </a:extLst>
          </p:cNvPr>
          <p:cNvCxnSpPr>
            <a:stCxn id="6" idx="2"/>
            <a:endCxn id="9" idx="1"/>
          </p:cNvCxnSpPr>
          <p:nvPr/>
        </p:nvCxnSpPr>
        <p:spPr>
          <a:xfrm rot="16200000" flipH="1">
            <a:off x="2890757" y="2514188"/>
            <a:ext cx="1517799" cy="2603142"/>
          </a:xfrm>
          <a:prstGeom prst="bentConnector2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Connector: Elbow 15">
            <a:extLst>
              <a:ext uri="{FF2B5EF4-FFF2-40B4-BE49-F238E27FC236}">
                <a16:creationId xmlns:a16="http://schemas.microsoft.com/office/drawing/2014/main" id="{E39606DA-E304-D9C6-2446-F6FFC82FF3A2}"/>
              </a:ext>
            </a:extLst>
          </p:cNvPr>
          <p:cNvCxnSpPr>
            <a:stCxn id="8" idx="2"/>
            <a:endCxn id="9" idx="3"/>
          </p:cNvCxnSpPr>
          <p:nvPr/>
        </p:nvCxnSpPr>
        <p:spPr>
          <a:xfrm rot="5400000">
            <a:off x="7889770" y="2620512"/>
            <a:ext cx="1517799" cy="2390494"/>
          </a:xfrm>
          <a:prstGeom prst="bentConnector2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F2A4673-A9CE-A1A4-02E8-C90F7B05A3E0}"/>
              </a:ext>
            </a:extLst>
          </p:cNvPr>
          <p:cNvCxnSpPr>
            <a:cxnSpLocks/>
            <a:stCxn id="7" idx="3"/>
            <a:endCxn id="10" idx="1"/>
          </p:cNvCxnSpPr>
          <p:nvPr/>
        </p:nvCxnSpPr>
        <p:spPr>
          <a:xfrm flipV="1">
            <a:off x="3857969" y="2554455"/>
            <a:ext cx="1182290" cy="1"/>
          </a:xfrm>
          <a:prstGeom prst="line">
            <a:avLst/>
          </a:prstGeom>
          <a:ln w="19050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9CDA3AD-D6DE-E89E-B44B-F89EA9ED81B6}"/>
              </a:ext>
            </a:extLst>
          </p:cNvPr>
          <p:cNvCxnSpPr>
            <a:stCxn id="10" idx="3"/>
            <a:endCxn id="8" idx="1"/>
          </p:cNvCxnSpPr>
          <p:nvPr/>
        </p:nvCxnSpPr>
        <p:spPr>
          <a:xfrm>
            <a:off x="7201729" y="2554455"/>
            <a:ext cx="1132303" cy="1"/>
          </a:xfrm>
          <a:prstGeom prst="line">
            <a:avLst/>
          </a:prstGeom>
          <a:ln w="19050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23" name="Rectangle 22">
            <a:extLst>
              <a:ext uri="{FF2B5EF4-FFF2-40B4-BE49-F238E27FC236}">
                <a16:creationId xmlns:a16="http://schemas.microsoft.com/office/drawing/2014/main" id="{9860F1BA-DFA2-57C6-69FA-0A0FF6D97D49}"/>
              </a:ext>
            </a:extLst>
          </p:cNvPr>
          <p:cNvSpPr/>
          <p:nvPr/>
        </p:nvSpPr>
        <p:spPr>
          <a:xfrm>
            <a:off x="4951227" y="5741581"/>
            <a:ext cx="2502195" cy="712382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CA" b="1" dirty="0" err="1"/>
              <a:t>Drilling</a:t>
            </a:r>
            <a:r>
              <a:rPr lang="fr-CA" b="1" dirty="0"/>
              <a:t> </a:t>
            </a:r>
            <a:r>
              <a:rPr lang="fr-CA" b="1" dirty="0" err="1"/>
              <a:t>contracts</a:t>
            </a:r>
            <a:endParaRPr lang="fr-CA" b="1" dirty="0"/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C1ACFE60-6540-DCCC-4DEB-C01821FC268A}"/>
              </a:ext>
            </a:extLst>
          </p:cNvPr>
          <p:cNvCxnSpPr>
            <a:stCxn id="9" idx="2"/>
            <a:endCxn id="23" idx="0"/>
          </p:cNvCxnSpPr>
          <p:nvPr/>
        </p:nvCxnSpPr>
        <p:spPr>
          <a:xfrm>
            <a:off x="6202325" y="5300331"/>
            <a:ext cx="0" cy="4412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477337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1575955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8128857" y="0"/>
            <a:ext cx="4063143" cy="1576412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79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5307777" y="-5307778"/>
            <a:ext cx="1576446" cy="12192002"/>
          </a:xfrm>
          <a:prstGeom prst="rect">
            <a:avLst/>
          </a:prstGeom>
          <a:gradFill>
            <a:gsLst>
              <a:gs pos="23000">
                <a:schemeClr val="accent1">
                  <a:alpha val="0"/>
                </a:schemeClr>
              </a:gs>
              <a:gs pos="99000">
                <a:srgbClr val="000000">
                  <a:alpha val="74000"/>
                </a:srgbClr>
              </a:gs>
            </a:gsLst>
            <a:lin ang="20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1407A41-FA93-03F2-6838-92C10632D8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1597" y="348865"/>
            <a:ext cx="10044023" cy="877729"/>
          </a:xfrm>
        </p:spPr>
        <p:txBody>
          <a:bodyPr anchor="ctr">
            <a:normAutofit/>
          </a:bodyPr>
          <a:lstStyle/>
          <a:p>
            <a:r>
              <a:rPr lang="fr-CA" sz="4000">
                <a:solidFill>
                  <a:srgbClr val="FFFFFF"/>
                </a:solidFill>
              </a:rPr>
              <a:t>Agenda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4C550641-99AD-33AD-A0B8-2761C8B420C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7984797"/>
              </p:ext>
            </p:extLst>
          </p:nvPr>
        </p:nvGraphicFramePr>
        <p:xfrm>
          <a:off x="644056" y="2112579"/>
          <a:ext cx="10927829" cy="41928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25306970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C2E9869-DDFC-4F17-CBB5-DE6C5FAEDA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A84D61BA-75EE-5519-8AAE-1A2CBB1AC4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 descr="Question marks in a line and one question mark is lit">
            <a:extLst>
              <a:ext uri="{FF2B5EF4-FFF2-40B4-BE49-F238E27FC236}">
                <a16:creationId xmlns:a16="http://schemas.microsoft.com/office/drawing/2014/main" id="{6F6FBCF7-2D19-199E-ED4B-2D1D329E9A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220" t="23285" r="5747" b="1"/>
          <a:stretch/>
        </p:blipFill>
        <p:spPr>
          <a:xfrm>
            <a:off x="20" y="10"/>
            <a:ext cx="12191981" cy="6857990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A1C6AAE1-AEB6-DCAA-CC1C-1AEB959926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3799865" y="-1524511"/>
            <a:ext cx="4592270" cy="12192001"/>
          </a:xfrm>
          <a:prstGeom prst="rect">
            <a:avLst/>
          </a:prstGeom>
          <a:gradFill>
            <a:gsLst>
              <a:gs pos="35000">
                <a:schemeClr val="tx1">
                  <a:alpha val="46000"/>
                </a:schemeClr>
              </a:gs>
              <a:gs pos="21000">
                <a:schemeClr val="tx1">
                  <a:alpha val="30000"/>
                </a:schemeClr>
              </a:gs>
              <a:gs pos="0">
                <a:schemeClr val="tx1">
                  <a:alpha val="0"/>
                </a:schemeClr>
              </a:gs>
              <a:gs pos="100000">
                <a:schemeClr val="tx1">
                  <a:alpha val="90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5FA7A52-668C-5A1E-ECC1-6EAE4390C0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4553" y="3091928"/>
            <a:ext cx="9078562" cy="238760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6600">
                <a:solidFill>
                  <a:schemeClr val="bg1"/>
                </a:solidFill>
              </a:rPr>
              <a:t>Questions?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5904A79F-15DB-0B40-1897-CB02C0E09F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5575039"/>
            <a:ext cx="9785897" cy="685800"/>
          </a:xfrm>
          <a:prstGeom prst="roundRect">
            <a:avLst>
              <a:gd name="adj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D763FBD-8BA5-6DF1-824B-01DCEFEB561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4553" y="5624945"/>
            <a:ext cx="9078562" cy="592975"/>
          </a:xfrm>
        </p:spPr>
        <p:txBody>
          <a:bodyPr vert="horz" lIns="91440" tIns="45720" rIns="91440" bIns="45720" rtlCol="0" anchor="ctr">
            <a:normAutofit/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798181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289ED1AA-8684-4D37-B208-8777E1A778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Graphic 33">
            <a:extLst>
              <a:ext uri="{FF2B5EF4-FFF2-40B4-BE49-F238E27FC236}">
                <a16:creationId xmlns:a16="http://schemas.microsoft.com/office/drawing/2014/main" id="{4180E01B-B1F4-437C-807D-1C930718EE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310784" y="0"/>
            <a:ext cx="9570431" cy="6858000"/>
          </a:xfrm>
          <a:custGeom>
            <a:avLst/>
            <a:gdLst>
              <a:gd name="connsiteX0" fmla="*/ 7178288 w 7187261"/>
              <a:gd name="connsiteY0" fmla="*/ 2604802 h 5150263"/>
              <a:gd name="connsiteX1" fmla="*/ 7169335 w 7187261"/>
              <a:gd name="connsiteY1" fmla="*/ 2328577 h 5150263"/>
              <a:gd name="connsiteX2" fmla="*/ 7060845 w 7187261"/>
              <a:gd name="connsiteY2" fmla="*/ 1661160 h 5150263"/>
              <a:gd name="connsiteX3" fmla="*/ 6212263 w 7187261"/>
              <a:gd name="connsiteY3" fmla="*/ 243840 h 5150263"/>
              <a:gd name="connsiteX4" fmla="*/ 5953564 w 7187261"/>
              <a:gd name="connsiteY4" fmla="*/ 0 h 5150263"/>
              <a:gd name="connsiteX5" fmla="*/ 1408615 w 7187261"/>
              <a:gd name="connsiteY5" fmla="*/ 0 h 5150263"/>
              <a:gd name="connsiteX6" fmla="*/ 805111 w 7187261"/>
              <a:gd name="connsiteY6" fmla="*/ 676275 h 5150263"/>
              <a:gd name="connsiteX7" fmla="*/ 104928 w 7187261"/>
              <a:gd name="connsiteY7" fmla="*/ 2183035 h 5150263"/>
              <a:gd name="connsiteX8" fmla="*/ 51588 w 7187261"/>
              <a:gd name="connsiteY8" fmla="*/ 2400014 h 5150263"/>
              <a:gd name="connsiteX9" fmla="*/ 41301 w 7187261"/>
              <a:gd name="connsiteY9" fmla="*/ 2424208 h 5150263"/>
              <a:gd name="connsiteX10" fmla="*/ 119692 w 7187261"/>
              <a:gd name="connsiteY10" fmla="*/ 1834801 h 5150263"/>
              <a:gd name="connsiteX11" fmla="*/ 870071 w 7187261"/>
              <a:gd name="connsiteY11" fmla="*/ 462248 h 5150263"/>
              <a:gd name="connsiteX12" fmla="*/ 1389279 w 7187261"/>
              <a:gd name="connsiteY12" fmla="*/ 476 h 5150263"/>
              <a:gd name="connsiteX13" fmla="*/ 1320223 w 7187261"/>
              <a:gd name="connsiteY13" fmla="*/ 476 h 5150263"/>
              <a:gd name="connsiteX14" fmla="*/ 423158 w 7187261"/>
              <a:gd name="connsiteY14" fmla="*/ 989743 h 5150263"/>
              <a:gd name="connsiteX15" fmla="*/ 25585 w 7187261"/>
              <a:gd name="connsiteY15" fmla="*/ 2113693 h 5150263"/>
              <a:gd name="connsiteX16" fmla="*/ 2344 w 7187261"/>
              <a:gd name="connsiteY16" fmla="*/ 2725865 h 5150263"/>
              <a:gd name="connsiteX17" fmla="*/ 447256 w 7187261"/>
              <a:gd name="connsiteY17" fmla="*/ 4210717 h 5150263"/>
              <a:gd name="connsiteX18" fmla="*/ 1138962 w 7187261"/>
              <a:gd name="connsiteY18" fmla="*/ 4988910 h 5150263"/>
              <a:gd name="connsiteX19" fmla="*/ 1348512 w 7187261"/>
              <a:gd name="connsiteY19" fmla="*/ 5146834 h 5150263"/>
              <a:gd name="connsiteX20" fmla="*/ 1422712 w 7187261"/>
              <a:gd name="connsiteY20" fmla="*/ 5146834 h 5150263"/>
              <a:gd name="connsiteX21" fmla="*/ 480594 w 7187261"/>
              <a:gd name="connsiteY21" fmla="*/ 4187952 h 5150263"/>
              <a:gd name="connsiteX22" fmla="*/ 398679 w 7187261"/>
              <a:gd name="connsiteY22" fmla="*/ 4046125 h 5150263"/>
              <a:gd name="connsiteX23" fmla="*/ 411823 w 7187261"/>
              <a:gd name="connsiteY23" fmla="*/ 4053078 h 5150263"/>
              <a:gd name="connsiteX24" fmla="*/ 1439380 w 7187261"/>
              <a:gd name="connsiteY24" fmla="*/ 5147405 h 5150263"/>
              <a:gd name="connsiteX25" fmla="*/ 5710010 w 7187261"/>
              <a:gd name="connsiteY25" fmla="*/ 5150263 h 5150263"/>
              <a:gd name="connsiteX26" fmla="*/ 5999665 w 7187261"/>
              <a:gd name="connsiteY26" fmla="*/ 4910900 h 5150263"/>
              <a:gd name="connsiteX27" fmla="*/ 6954165 w 7187261"/>
              <a:gd name="connsiteY27" fmla="*/ 3545777 h 5150263"/>
              <a:gd name="connsiteX28" fmla="*/ 7137712 w 7187261"/>
              <a:gd name="connsiteY28" fmla="*/ 2799207 h 5150263"/>
              <a:gd name="connsiteX29" fmla="*/ 7142951 w 7187261"/>
              <a:gd name="connsiteY29" fmla="*/ 2754535 h 5150263"/>
              <a:gd name="connsiteX30" fmla="*/ 7149428 w 7187261"/>
              <a:gd name="connsiteY30" fmla="*/ 2774823 h 5150263"/>
              <a:gd name="connsiteX31" fmla="*/ 7066465 w 7187261"/>
              <a:gd name="connsiteY31" fmla="*/ 3465672 h 5150263"/>
              <a:gd name="connsiteX32" fmla="*/ 6452578 w 7187261"/>
              <a:gd name="connsiteY32" fmla="*/ 4552760 h 5150263"/>
              <a:gd name="connsiteX33" fmla="*/ 5752110 w 7187261"/>
              <a:gd name="connsiteY33" fmla="*/ 5150263 h 5150263"/>
              <a:gd name="connsiteX34" fmla="*/ 5827643 w 7187261"/>
              <a:gd name="connsiteY34" fmla="*/ 5150263 h 5150263"/>
              <a:gd name="connsiteX35" fmla="*/ 6642793 w 7187261"/>
              <a:gd name="connsiteY35" fmla="*/ 4389406 h 5150263"/>
              <a:gd name="connsiteX36" fmla="*/ 7102469 w 7187261"/>
              <a:gd name="connsiteY36" fmla="*/ 3490817 h 5150263"/>
              <a:gd name="connsiteX37" fmla="*/ 7187242 w 7187261"/>
              <a:gd name="connsiteY37" fmla="*/ 2990183 h 5150263"/>
              <a:gd name="connsiteX38" fmla="*/ 7178288 w 7187261"/>
              <a:gd name="connsiteY38" fmla="*/ 2604802 h 5150263"/>
              <a:gd name="connsiteX39" fmla="*/ 6342565 w 7187261"/>
              <a:gd name="connsiteY39" fmla="*/ 441389 h 5150263"/>
              <a:gd name="connsiteX40" fmla="*/ 7126567 w 7187261"/>
              <a:gd name="connsiteY40" fmla="*/ 2355056 h 5150263"/>
              <a:gd name="connsiteX41" fmla="*/ 6342565 w 7187261"/>
              <a:gd name="connsiteY41" fmla="*/ 441389 h 5150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187261" h="5150263">
                <a:moveTo>
                  <a:pt x="7178288" y="2604802"/>
                </a:moveTo>
                <a:cubicBezTo>
                  <a:pt x="7168763" y="2513076"/>
                  <a:pt x="7174478" y="2420684"/>
                  <a:pt x="7169335" y="2328577"/>
                </a:cubicBezTo>
                <a:cubicBezTo>
                  <a:pt x="7156952" y="2102882"/>
                  <a:pt x="7120586" y="1879149"/>
                  <a:pt x="7060845" y="1661160"/>
                </a:cubicBezTo>
                <a:cubicBezTo>
                  <a:pt x="6910588" y="1121007"/>
                  <a:pt x="6617428" y="631374"/>
                  <a:pt x="6212263" y="243840"/>
                </a:cubicBezTo>
                <a:cubicBezTo>
                  <a:pt x="6126538" y="162496"/>
                  <a:pt x="6040813" y="80201"/>
                  <a:pt x="5953564" y="0"/>
                </a:cubicBezTo>
                <a:lnTo>
                  <a:pt x="1408615" y="0"/>
                </a:lnTo>
                <a:cubicBezTo>
                  <a:pt x="1180967" y="200316"/>
                  <a:pt x="978332" y="427387"/>
                  <a:pt x="805111" y="676275"/>
                </a:cubicBezTo>
                <a:cubicBezTo>
                  <a:pt x="481261" y="1136523"/>
                  <a:pt x="252089" y="1640872"/>
                  <a:pt x="104928" y="2183035"/>
                </a:cubicBezTo>
                <a:cubicBezTo>
                  <a:pt x="85878" y="2254853"/>
                  <a:pt x="69495" y="2327720"/>
                  <a:pt x="51588" y="2400014"/>
                </a:cubicBezTo>
                <a:cubicBezTo>
                  <a:pt x="49683" y="2407634"/>
                  <a:pt x="51588" y="2416969"/>
                  <a:pt x="41301" y="2424208"/>
                </a:cubicBezTo>
                <a:cubicBezTo>
                  <a:pt x="45900" y="2225469"/>
                  <a:pt x="72186" y="2027834"/>
                  <a:pt x="119692" y="1834801"/>
                </a:cubicBezTo>
                <a:cubicBezTo>
                  <a:pt x="247993" y="1310926"/>
                  <a:pt x="506121" y="857726"/>
                  <a:pt x="870071" y="462248"/>
                </a:cubicBezTo>
                <a:cubicBezTo>
                  <a:pt x="1027729" y="291823"/>
                  <a:pt x="1201617" y="137169"/>
                  <a:pt x="1389279" y="476"/>
                </a:cubicBezTo>
                <a:lnTo>
                  <a:pt x="1320223" y="476"/>
                </a:lnTo>
                <a:cubicBezTo>
                  <a:pt x="960844" y="274320"/>
                  <a:pt x="656330" y="599123"/>
                  <a:pt x="423158" y="989743"/>
                </a:cubicBezTo>
                <a:cubicBezTo>
                  <a:pt x="215608" y="1337596"/>
                  <a:pt x="80258" y="1711357"/>
                  <a:pt x="25585" y="2113693"/>
                </a:cubicBezTo>
                <a:cubicBezTo>
                  <a:pt x="-2705" y="2316480"/>
                  <a:pt x="-2228" y="2521077"/>
                  <a:pt x="2344" y="2725865"/>
                </a:cubicBezTo>
                <a:cubicBezTo>
                  <a:pt x="14155" y="3261932"/>
                  <a:pt x="170650" y="3754565"/>
                  <a:pt x="447256" y="4210717"/>
                </a:cubicBezTo>
                <a:cubicBezTo>
                  <a:pt x="629851" y="4511612"/>
                  <a:pt x="866356" y="4767167"/>
                  <a:pt x="1138962" y="4988910"/>
                </a:cubicBezTo>
                <a:cubicBezTo>
                  <a:pt x="1207161" y="5044345"/>
                  <a:pt x="1277008" y="5096990"/>
                  <a:pt x="1348512" y="5146834"/>
                </a:cubicBezTo>
                <a:lnTo>
                  <a:pt x="1422712" y="5146834"/>
                </a:lnTo>
                <a:cubicBezTo>
                  <a:pt x="1043426" y="4892802"/>
                  <a:pt x="724720" y="4577334"/>
                  <a:pt x="480594" y="4187952"/>
                </a:cubicBezTo>
                <a:cubicBezTo>
                  <a:pt x="452019" y="4141851"/>
                  <a:pt x="423444" y="4095179"/>
                  <a:pt x="398679" y="4046125"/>
                </a:cubicBezTo>
                <a:cubicBezTo>
                  <a:pt x="407442" y="4043267"/>
                  <a:pt x="409156" y="4048982"/>
                  <a:pt x="411823" y="4053078"/>
                </a:cubicBezTo>
                <a:cubicBezTo>
                  <a:pt x="683572" y="4484656"/>
                  <a:pt x="1033139" y="4842701"/>
                  <a:pt x="1439380" y="5147405"/>
                </a:cubicBezTo>
                <a:lnTo>
                  <a:pt x="5710010" y="5150263"/>
                </a:lnTo>
                <a:cubicBezTo>
                  <a:pt x="5810594" y="5075482"/>
                  <a:pt x="5907272" y="4995587"/>
                  <a:pt x="5999665" y="4910900"/>
                </a:cubicBezTo>
                <a:cubicBezTo>
                  <a:pt x="6418765" y="4526661"/>
                  <a:pt x="6746901" y="4078129"/>
                  <a:pt x="6954165" y="3545777"/>
                </a:cubicBezTo>
                <a:cubicBezTo>
                  <a:pt x="7048234" y="3306175"/>
                  <a:pt x="7109956" y="3055115"/>
                  <a:pt x="7137712" y="2799207"/>
                </a:cubicBezTo>
                <a:cubicBezTo>
                  <a:pt x="7139236" y="2784920"/>
                  <a:pt x="7141046" y="2770632"/>
                  <a:pt x="7142951" y="2754535"/>
                </a:cubicBezTo>
                <a:cubicBezTo>
                  <a:pt x="7151714" y="2760440"/>
                  <a:pt x="7149237" y="2768441"/>
                  <a:pt x="7149428" y="2774823"/>
                </a:cubicBezTo>
                <a:cubicBezTo>
                  <a:pt x="7156743" y="3007967"/>
                  <a:pt x="7128777" y="3240881"/>
                  <a:pt x="7066465" y="3465672"/>
                </a:cubicBezTo>
                <a:cubicBezTo>
                  <a:pt x="6952165" y="3878580"/>
                  <a:pt x="6737948" y="4235863"/>
                  <a:pt x="6452578" y="4552760"/>
                </a:cubicBezTo>
                <a:cubicBezTo>
                  <a:pt x="6244553" y="4783836"/>
                  <a:pt x="6008809" y="4980242"/>
                  <a:pt x="5752110" y="5150263"/>
                </a:cubicBezTo>
                <a:lnTo>
                  <a:pt x="5827643" y="5150263"/>
                </a:lnTo>
                <a:cubicBezTo>
                  <a:pt x="6136539" y="4938904"/>
                  <a:pt x="6412192" y="4689348"/>
                  <a:pt x="6642793" y="4389406"/>
                </a:cubicBezTo>
                <a:cubicBezTo>
                  <a:pt x="6851295" y="4118324"/>
                  <a:pt x="7009125" y="3820859"/>
                  <a:pt x="7102469" y="3490817"/>
                </a:cubicBezTo>
                <a:cubicBezTo>
                  <a:pt x="7148646" y="3327473"/>
                  <a:pt x="7177069" y="3159624"/>
                  <a:pt x="7187242" y="2990183"/>
                </a:cubicBezTo>
                <a:cubicBezTo>
                  <a:pt x="7187623" y="2984087"/>
                  <a:pt x="7182384" y="2642330"/>
                  <a:pt x="7178288" y="2604802"/>
                </a:cubicBezTo>
                <a:close/>
                <a:moveTo>
                  <a:pt x="6342565" y="441389"/>
                </a:moveTo>
                <a:cubicBezTo>
                  <a:pt x="6829797" y="986533"/>
                  <a:pt x="7091135" y="1624422"/>
                  <a:pt x="7126567" y="2355056"/>
                </a:cubicBezTo>
                <a:cubicBezTo>
                  <a:pt x="7001123" y="1661827"/>
                  <a:pt x="6756426" y="1017365"/>
                  <a:pt x="6342565" y="441389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A850DC8-A1DB-20EB-D587-A525E05F81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58716" y="955309"/>
            <a:ext cx="7074568" cy="2898975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6600" kern="120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Meegwetc – Thank You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D55AAE8-916A-4810-7F38-5FC475F9D6A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634916" y="4533813"/>
            <a:ext cx="6930189" cy="938463"/>
          </a:xfrm>
        </p:spPr>
        <p:txBody>
          <a:bodyPr vert="horz" lIns="91440" tIns="45720" rIns="91440" bIns="45720" rtlCol="0">
            <a:normAutofit/>
          </a:bodyPr>
          <a:lstStyle/>
          <a:p>
            <a:pPr algn="ctr"/>
            <a:endParaRPr lang="en-US" sz="2400" kern="1200" dirty="0">
              <a:solidFill>
                <a:srgbClr val="FFFFFF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" name="sketch line">
            <a:extLst>
              <a:ext uri="{FF2B5EF4-FFF2-40B4-BE49-F238E27FC236}">
                <a16:creationId xmlns:a16="http://schemas.microsoft.com/office/drawing/2014/main" id="{41F77738-2AF0-4750-A0C7-F97C2C1759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974206" y="4173498"/>
            <a:ext cx="4243589" cy="18288"/>
          </a:xfrm>
          <a:custGeom>
            <a:avLst/>
            <a:gdLst>
              <a:gd name="connsiteX0" fmla="*/ 0 w 4243589"/>
              <a:gd name="connsiteY0" fmla="*/ 0 h 18288"/>
              <a:gd name="connsiteX1" fmla="*/ 563791 w 4243589"/>
              <a:gd name="connsiteY1" fmla="*/ 0 h 18288"/>
              <a:gd name="connsiteX2" fmla="*/ 1042710 w 4243589"/>
              <a:gd name="connsiteY2" fmla="*/ 0 h 18288"/>
              <a:gd name="connsiteX3" fmla="*/ 1564066 w 4243589"/>
              <a:gd name="connsiteY3" fmla="*/ 0 h 18288"/>
              <a:gd name="connsiteX4" fmla="*/ 2212729 w 4243589"/>
              <a:gd name="connsiteY4" fmla="*/ 0 h 18288"/>
              <a:gd name="connsiteX5" fmla="*/ 2776520 w 4243589"/>
              <a:gd name="connsiteY5" fmla="*/ 0 h 18288"/>
              <a:gd name="connsiteX6" fmla="*/ 3297875 w 4243589"/>
              <a:gd name="connsiteY6" fmla="*/ 0 h 18288"/>
              <a:gd name="connsiteX7" fmla="*/ 4243589 w 4243589"/>
              <a:gd name="connsiteY7" fmla="*/ 0 h 18288"/>
              <a:gd name="connsiteX8" fmla="*/ 4243589 w 4243589"/>
              <a:gd name="connsiteY8" fmla="*/ 18288 h 18288"/>
              <a:gd name="connsiteX9" fmla="*/ 3637362 w 4243589"/>
              <a:gd name="connsiteY9" fmla="*/ 18288 h 18288"/>
              <a:gd name="connsiteX10" fmla="*/ 3116007 w 4243589"/>
              <a:gd name="connsiteY10" fmla="*/ 18288 h 18288"/>
              <a:gd name="connsiteX11" fmla="*/ 2424908 w 4243589"/>
              <a:gd name="connsiteY11" fmla="*/ 18288 h 18288"/>
              <a:gd name="connsiteX12" fmla="*/ 1861117 w 4243589"/>
              <a:gd name="connsiteY12" fmla="*/ 18288 h 18288"/>
              <a:gd name="connsiteX13" fmla="*/ 1382198 w 4243589"/>
              <a:gd name="connsiteY13" fmla="*/ 18288 h 18288"/>
              <a:gd name="connsiteX14" fmla="*/ 733535 w 4243589"/>
              <a:gd name="connsiteY14" fmla="*/ 18288 h 18288"/>
              <a:gd name="connsiteX15" fmla="*/ 0 w 4243589"/>
              <a:gd name="connsiteY15" fmla="*/ 18288 h 18288"/>
              <a:gd name="connsiteX16" fmla="*/ 0 w 4243589"/>
              <a:gd name="connsiteY16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243589" h="18288" fill="none" extrusionOk="0">
                <a:moveTo>
                  <a:pt x="0" y="0"/>
                </a:moveTo>
                <a:cubicBezTo>
                  <a:pt x="157351" y="-15653"/>
                  <a:pt x="378877" y="-5828"/>
                  <a:pt x="563791" y="0"/>
                </a:cubicBezTo>
                <a:cubicBezTo>
                  <a:pt x="748705" y="5828"/>
                  <a:pt x="905659" y="-5525"/>
                  <a:pt x="1042710" y="0"/>
                </a:cubicBezTo>
                <a:cubicBezTo>
                  <a:pt x="1179761" y="5525"/>
                  <a:pt x="1356845" y="-21288"/>
                  <a:pt x="1564066" y="0"/>
                </a:cubicBezTo>
                <a:cubicBezTo>
                  <a:pt x="1771287" y="21288"/>
                  <a:pt x="1912099" y="25135"/>
                  <a:pt x="2212729" y="0"/>
                </a:cubicBezTo>
                <a:cubicBezTo>
                  <a:pt x="2513359" y="-25135"/>
                  <a:pt x="2514918" y="-27119"/>
                  <a:pt x="2776520" y="0"/>
                </a:cubicBezTo>
                <a:cubicBezTo>
                  <a:pt x="3038122" y="27119"/>
                  <a:pt x="3178771" y="18116"/>
                  <a:pt x="3297875" y="0"/>
                </a:cubicBezTo>
                <a:cubicBezTo>
                  <a:pt x="3416980" y="-18116"/>
                  <a:pt x="4012240" y="-40869"/>
                  <a:pt x="4243589" y="0"/>
                </a:cubicBezTo>
                <a:cubicBezTo>
                  <a:pt x="4243987" y="7429"/>
                  <a:pt x="4243569" y="10822"/>
                  <a:pt x="4243589" y="18288"/>
                </a:cubicBezTo>
                <a:cubicBezTo>
                  <a:pt x="4112949" y="-2855"/>
                  <a:pt x="3928037" y="1831"/>
                  <a:pt x="3637362" y="18288"/>
                </a:cubicBezTo>
                <a:cubicBezTo>
                  <a:pt x="3346687" y="34745"/>
                  <a:pt x="3254446" y="26669"/>
                  <a:pt x="3116007" y="18288"/>
                </a:cubicBezTo>
                <a:cubicBezTo>
                  <a:pt x="2977569" y="9907"/>
                  <a:pt x="2620228" y="28873"/>
                  <a:pt x="2424908" y="18288"/>
                </a:cubicBezTo>
                <a:cubicBezTo>
                  <a:pt x="2229588" y="7703"/>
                  <a:pt x="2088287" y="-3854"/>
                  <a:pt x="1861117" y="18288"/>
                </a:cubicBezTo>
                <a:cubicBezTo>
                  <a:pt x="1633947" y="40430"/>
                  <a:pt x="1502447" y="-871"/>
                  <a:pt x="1382198" y="18288"/>
                </a:cubicBezTo>
                <a:cubicBezTo>
                  <a:pt x="1261949" y="37447"/>
                  <a:pt x="1045440" y="28353"/>
                  <a:pt x="733535" y="18288"/>
                </a:cubicBezTo>
                <a:cubicBezTo>
                  <a:pt x="421630" y="8223"/>
                  <a:pt x="341257" y="-18359"/>
                  <a:pt x="0" y="18288"/>
                </a:cubicBezTo>
                <a:cubicBezTo>
                  <a:pt x="-591" y="13205"/>
                  <a:pt x="-663" y="6329"/>
                  <a:pt x="0" y="0"/>
                </a:cubicBezTo>
                <a:close/>
              </a:path>
              <a:path w="4243589" h="18288" stroke="0" extrusionOk="0">
                <a:moveTo>
                  <a:pt x="0" y="0"/>
                </a:moveTo>
                <a:cubicBezTo>
                  <a:pt x="128164" y="17204"/>
                  <a:pt x="312653" y="1129"/>
                  <a:pt x="563791" y="0"/>
                </a:cubicBezTo>
                <a:cubicBezTo>
                  <a:pt x="814929" y="-1129"/>
                  <a:pt x="837271" y="8503"/>
                  <a:pt x="1042710" y="0"/>
                </a:cubicBezTo>
                <a:cubicBezTo>
                  <a:pt x="1248149" y="-8503"/>
                  <a:pt x="1588432" y="-28862"/>
                  <a:pt x="1733809" y="0"/>
                </a:cubicBezTo>
                <a:cubicBezTo>
                  <a:pt x="1879186" y="28862"/>
                  <a:pt x="2052815" y="5974"/>
                  <a:pt x="2297600" y="0"/>
                </a:cubicBezTo>
                <a:cubicBezTo>
                  <a:pt x="2542385" y="-5974"/>
                  <a:pt x="2699960" y="-23550"/>
                  <a:pt x="2861391" y="0"/>
                </a:cubicBezTo>
                <a:cubicBezTo>
                  <a:pt x="3022822" y="23550"/>
                  <a:pt x="3390411" y="25272"/>
                  <a:pt x="3552490" y="0"/>
                </a:cubicBezTo>
                <a:cubicBezTo>
                  <a:pt x="3714569" y="-25272"/>
                  <a:pt x="3950585" y="-31327"/>
                  <a:pt x="4243589" y="0"/>
                </a:cubicBezTo>
                <a:cubicBezTo>
                  <a:pt x="4242703" y="5429"/>
                  <a:pt x="4244410" y="14046"/>
                  <a:pt x="4243589" y="18288"/>
                </a:cubicBezTo>
                <a:cubicBezTo>
                  <a:pt x="4130424" y="-1240"/>
                  <a:pt x="3932803" y="42249"/>
                  <a:pt x="3722234" y="18288"/>
                </a:cubicBezTo>
                <a:cubicBezTo>
                  <a:pt x="3511665" y="-5673"/>
                  <a:pt x="3269903" y="45994"/>
                  <a:pt x="3116007" y="18288"/>
                </a:cubicBezTo>
                <a:cubicBezTo>
                  <a:pt x="2962111" y="-9418"/>
                  <a:pt x="2744280" y="23224"/>
                  <a:pt x="2509780" y="18288"/>
                </a:cubicBezTo>
                <a:cubicBezTo>
                  <a:pt x="2275280" y="13352"/>
                  <a:pt x="2066059" y="43664"/>
                  <a:pt x="1945989" y="18288"/>
                </a:cubicBezTo>
                <a:cubicBezTo>
                  <a:pt x="1825919" y="-7088"/>
                  <a:pt x="1407329" y="12616"/>
                  <a:pt x="1254890" y="18288"/>
                </a:cubicBezTo>
                <a:cubicBezTo>
                  <a:pt x="1102451" y="23960"/>
                  <a:pt x="837950" y="31673"/>
                  <a:pt x="563791" y="18288"/>
                </a:cubicBezTo>
                <a:cubicBezTo>
                  <a:pt x="289632" y="4903"/>
                  <a:pt x="132768" y="7105"/>
                  <a:pt x="0" y="18288"/>
                </a:cubicBezTo>
                <a:cubicBezTo>
                  <a:pt x="668" y="13665"/>
                  <a:pt x="578" y="5675"/>
                  <a:pt x="0" y="0"/>
                </a:cubicBezTo>
                <a:close/>
              </a:path>
            </a:pathLst>
          </a:custGeom>
          <a:solidFill>
            <a:srgbClr val="FFFFFF"/>
          </a:solidFill>
          <a:ln w="41275" cap="rnd">
            <a:solidFill>
              <a:srgbClr val="FFFFFF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845818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0A29E0D-1DAE-F9B7-8A8D-4BE99D4218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175" name="Rectangle 7174">
            <a:extLst>
              <a:ext uri="{FF2B5EF4-FFF2-40B4-BE49-F238E27FC236}">
                <a16:creationId xmlns:a16="http://schemas.microsoft.com/office/drawing/2014/main" id="{CA4BD6EE-7B51-447C-AAB3-028B7A3E51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0E9537-331F-6CF7-D3F8-C30447687C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2648" y="433387"/>
            <a:ext cx="5032744" cy="3365646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6100"/>
              <a:t>For more information, please contact: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F7B9178-6B95-9D7A-D29E-464F11E0D23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12648" y="4264579"/>
            <a:ext cx="5032744" cy="2123458"/>
          </a:xfrm>
        </p:spPr>
        <p:txBody>
          <a:bodyPr vert="horz" lIns="91440" tIns="45720" rIns="91440" bIns="45720" numCol="2" rtlCol="0">
            <a:normAutofit fontScale="32500" lnSpcReduction="20000"/>
          </a:bodyPr>
          <a:lstStyle/>
          <a:p>
            <a:r>
              <a:rPr lang="en-US" sz="3200" b="1" dirty="0">
                <a:solidFill>
                  <a:schemeClr val="tx1"/>
                </a:solidFill>
              </a:rPr>
              <a:t>Nadir André (Il | He/Him)</a:t>
            </a:r>
          </a:p>
          <a:p>
            <a:r>
              <a:rPr lang="en-US" sz="3200" dirty="0">
                <a:solidFill>
                  <a:schemeClr val="tx1"/>
                </a:solidFill>
              </a:rPr>
              <a:t>Partner</a:t>
            </a:r>
          </a:p>
          <a:p>
            <a:r>
              <a:rPr lang="en-US" sz="3200" dirty="0">
                <a:solidFill>
                  <a:schemeClr val="tx1"/>
                </a:solidFill>
              </a:rPr>
              <a:t>JFK Law LLP</a:t>
            </a:r>
          </a:p>
          <a:p>
            <a:r>
              <a:rPr lang="en-US" sz="3200" dirty="0">
                <a:solidFill>
                  <a:schemeClr val="tx1"/>
                </a:solidFill>
              </a:rPr>
              <a:t>Email: </a:t>
            </a:r>
            <a:r>
              <a:rPr lang="en-US" sz="3200" dirty="0">
                <a:solidFill>
                  <a:schemeClr val="tx1"/>
                </a:solidFill>
                <a:hlinkClick r:id="rId2"/>
              </a:rPr>
              <a:t>nandre@jfklaw.ca</a:t>
            </a:r>
            <a:r>
              <a:rPr lang="en-US" sz="3200" dirty="0">
                <a:solidFill>
                  <a:schemeClr val="tx1"/>
                </a:solidFill>
              </a:rPr>
              <a:t> </a:t>
            </a:r>
          </a:p>
          <a:p>
            <a:r>
              <a:rPr lang="en-US" sz="3200" dirty="0">
                <a:solidFill>
                  <a:schemeClr val="tx1"/>
                </a:solidFill>
              </a:rPr>
              <a:t>P: 365-363-5021 (Ext. 530)</a:t>
            </a:r>
          </a:p>
          <a:p>
            <a:r>
              <a:rPr lang="en-US" sz="3200" dirty="0">
                <a:solidFill>
                  <a:schemeClr val="tx1"/>
                </a:solidFill>
              </a:rPr>
              <a:t>C: 514-702-8202</a:t>
            </a:r>
          </a:p>
          <a:p>
            <a:endParaRPr lang="en-US" sz="3200" b="1" dirty="0">
              <a:solidFill>
                <a:schemeClr val="tx1"/>
              </a:solidFill>
            </a:endParaRPr>
          </a:p>
          <a:p>
            <a:endParaRPr lang="en-US" sz="3200" b="1" dirty="0">
              <a:solidFill>
                <a:schemeClr val="tx1"/>
              </a:solidFill>
            </a:endParaRPr>
          </a:p>
          <a:p>
            <a:endParaRPr lang="en-US" sz="3200" b="1" dirty="0">
              <a:solidFill>
                <a:schemeClr val="tx1"/>
              </a:solidFill>
            </a:endParaRPr>
          </a:p>
          <a:p>
            <a:r>
              <a:rPr lang="en-US" sz="3200" b="1" dirty="0">
                <a:solidFill>
                  <a:schemeClr val="tx1"/>
                </a:solidFill>
              </a:rPr>
              <a:t>Isabelle Simard (Elle | She/Her)</a:t>
            </a:r>
          </a:p>
          <a:p>
            <a:r>
              <a:rPr lang="en-US" sz="3200" dirty="0">
                <a:solidFill>
                  <a:schemeClr val="tx1"/>
                </a:solidFill>
              </a:rPr>
              <a:t>Associate</a:t>
            </a:r>
          </a:p>
          <a:p>
            <a:r>
              <a:rPr lang="en-US" sz="3200" dirty="0">
                <a:solidFill>
                  <a:schemeClr val="tx1"/>
                </a:solidFill>
              </a:rPr>
              <a:t>JFK Law LLP</a:t>
            </a:r>
          </a:p>
          <a:p>
            <a:r>
              <a:rPr lang="en-US" sz="3200" dirty="0">
                <a:solidFill>
                  <a:schemeClr val="tx1"/>
                </a:solidFill>
              </a:rPr>
              <a:t>Email: </a:t>
            </a:r>
            <a:r>
              <a:rPr lang="en-US" sz="3200" dirty="0">
                <a:solidFill>
                  <a:schemeClr val="tx1"/>
                </a:solidFill>
                <a:hlinkClick r:id="rId3"/>
              </a:rPr>
              <a:t>isimard@jfklaw.ca</a:t>
            </a:r>
            <a:r>
              <a:rPr lang="en-US" sz="3200" dirty="0">
                <a:solidFill>
                  <a:schemeClr val="tx1"/>
                </a:solidFill>
              </a:rPr>
              <a:t> </a:t>
            </a:r>
          </a:p>
          <a:p>
            <a:r>
              <a:rPr lang="en-US" sz="3200" dirty="0">
                <a:solidFill>
                  <a:schemeClr val="tx1"/>
                </a:solidFill>
              </a:rPr>
              <a:t>P: P 365-363-5026 (Ext. 531)</a:t>
            </a:r>
          </a:p>
          <a:p>
            <a:r>
              <a:rPr lang="en-US" sz="3200" dirty="0">
                <a:solidFill>
                  <a:schemeClr val="tx1"/>
                </a:solidFill>
              </a:rPr>
              <a:t>C: 514-781-1476</a:t>
            </a:r>
          </a:p>
          <a:p>
            <a:endParaRPr lang="en-US" sz="600" dirty="0">
              <a:solidFill>
                <a:schemeClr val="tx1"/>
              </a:solidFill>
            </a:endParaRPr>
          </a:p>
          <a:p>
            <a:endParaRPr lang="en-US" sz="600" dirty="0">
              <a:solidFill>
                <a:schemeClr val="tx1"/>
              </a:solidFill>
            </a:endParaRPr>
          </a:p>
          <a:p>
            <a:endParaRPr lang="en-US" sz="600" dirty="0">
              <a:solidFill>
                <a:schemeClr val="tx1"/>
              </a:solidFill>
            </a:endParaRPr>
          </a:p>
          <a:p>
            <a:endParaRPr lang="en-US" sz="600" dirty="0">
              <a:solidFill>
                <a:schemeClr val="tx1"/>
              </a:solidFill>
            </a:endParaRPr>
          </a:p>
        </p:txBody>
      </p:sp>
      <p:pic>
        <p:nvPicPr>
          <p:cNvPr id="7170" name="Picture 2" descr="site logo">
            <a:extLst>
              <a:ext uri="{FF2B5EF4-FFF2-40B4-BE49-F238E27FC236}">
                <a16:creationId xmlns:a16="http://schemas.microsoft.com/office/drawing/2014/main" id="{17F67FF0-52D7-8DC7-DA2B-0194F9726B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126480" y="802732"/>
            <a:ext cx="5593768" cy="2773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77" name="sketch line">
            <a:extLst>
              <a:ext uri="{FF2B5EF4-FFF2-40B4-BE49-F238E27FC236}">
                <a16:creationId xmlns:a16="http://schemas.microsoft.com/office/drawing/2014/main" id="{6B5FF7CD-712E-4187-BFF5-B192FFB33A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38200" y="4005089"/>
            <a:ext cx="4343400" cy="18288"/>
          </a:xfrm>
          <a:custGeom>
            <a:avLst/>
            <a:gdLst>
              <a:gd name="connsiteX0" fmla="*/ 0 w 4343400"/>
              <a:gd name="connsiteY0" fmla="*/ 0 h 18288"/>
              <a:gd name="connsiteX1" fmla="*/ 577052 w 4343400"/>
              <a:gd name="connsiteY1" fmla="*/ 0 h 18288"/>
              <a:gd name="connsiteX2" fmla="*/ 1067235 w 4343400"/>
              <a:gd name="connsiteY2" fmla="*/ 0 h 18288"/>
              <a:gd name="connsiteX3" fmla="*/ 1600853 w 4343400"/>
              <a:gd name="connsiteY3" fmla="*/ 0 h 18288"/>
              <a:gd name="connsiteX4" fmla="*/ 2264773 w 4343400"/>
              <a:gd name="connsiteY4" fmla="*/ 0 h 18288"/>
              <a:gd name="connsiteX5" fmla="*/ 2841825 w 4343400"/>
              <a:gd name="connsiteY5" fmla="*/ 0 h 18288"/>
              <a:gd name="connsiteX6" fmla="*/ 3375442 w 4343400"/>
              <a:gd name="connsiteY6" fmla="*/ 0 h 18288"/>
              <a:gd name="connsiteX7" fmla="*/ 4343400 w 4343400"/>
              <a:gd name="connsiteY7" fmla="*/ 0 h 18288"/>
              <a:gd name="connsiteX8" fmla="*/ 4343400 w 4343400"/>
              <a:gd name="connsiteY8" fmla="*/ 18288 h 18288"/>
              <a:gd name="connsiteX9" fmla="*/ 3722914 w 4343400"/>
              <a:gd name="connsiteY9" fmla="*/ 18288 h 18288"/>
              <a:gd name="connsiteX10" fmla="*/ 3189297 w 4343400"/>
              <a:gd name="connsiteY10" fmla="*/ 18288 h 18288"/>
              <a:gd name="connsiteX11" fmla="*/ 2481943 w 4343400"/>
              <a:gd name="connsiteY11" fmla="*/ 18288 h 18288"/>
              <a:gd name="connsiteX12" fmla="*/ 1904891 w 4343400"/>
              <a:gd name="connsiteY12" fmla="*/ 18288 h 18288"/>
              <a:gd name="connsiteX13" fmla="*/ 1414707 w 4343400"/>
              <a:gd name="connsiteY13" fmla="*/ 18288 h 18288"/>
              <a:gd name="connsiteX14" fmla="*/ 750788 w 4343400"/>
              <a:gd name="connsiteY14" fmla="*/ 18288 h 18288"/>
              <a:gd name="connsiteX15" fmla="*/ 0 w 4343400"/>
              <a:gd name="connsiteY15" fmla="*/ 18288 h 18288"/>
              <a:gd name="connsiteX16" fmla="*/ 0 w 4343400"/>
              <a:gd name="connsiteY16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43400" h="18288" fill="none" extrusionOk="0">
                <a:moveTo>
                  <a:pt x="0" y="0"/>
                </a:moveTo>
                <a:cubicBezTo>
                  <a:pt x="233209" y="-19550"/>
                  <a:pt x="330816" y="19068"/>
                  <a:pt x="577052" y="0"/>
                </a:cubicBezTo>
                <a:cubicBezTo>
                  <a:pt x="823288" y="-19068"/>
                  <a:pt x="875077" y="10360"/>
                  <a:pt x="1067235" y="0"/>
                </a:cubicBezTo>
                <a:cubicBezTo>
                  <a:pt x="1259393" y="-10360"/>
                  <a:pt x="1410699" y="2939"/>
                  <a:pt x="1600853" y="0"/>
                </a:cubicBezTo>
                <a:cubicBezTo>
                  <a:pt x="1791007" y="-2939"/>
                  <a:pt x="2101644" y="-26225"/>
                  <a:pt x="2264773" y="0"/>
                </a:cubicBezTo>
                <a:cubicBezTo>
                  <a:pt x="2427902" y="26225"/>
                  <a:pt x="2690426" y="-27726"/>
                  <a:pt x="2841825" y="0"/>
                </a:cubicBezTo>
                <a:cubicBezTo>
                  <a:pt x="2993224" y="27726"/>
                  <a:pt x="3172320" y="-18569"/>
                  <a:pt x="3375442" y="0"/>
                </a:cubicBezTo>
                <a:cubicBezTo>
                  <a:pt x="3578564" y="18569"/>
                  <a:pt x="4003119" y="21909"/>
                  <a:pt x="4343400" y="0"/>
                </a:cubicBezTo>
                <a:cubicBezTo>
                  <a:pt x="4343798" y="7429"/>
                  <a:pt x="4343380" y="10822"/>
                  <a:pt x="4343400" y="18288"/>
                </a:cubicBezTo>
                <a:cubicBezTo>
                  <a:pt x="4109047" y="14709"/>
                  <a:pt x="3996986" y="7919"/>
                  <a:pt x="3722914" y="18288"/>
                </a:cubicBezTo>
                <a:cubicBezTo>
                  <a:pt x="3448842" y="28657"/>
                  <a:pt x="3340973" y="29252"/>
                  <a:pt x="3189297" y="18288"/>
                </a:cubicBezTo>
                <a:cubicBezTo>
                  <a:pt x="3037621" y="7324"/>
                  <a:pt x="2636891" y="-9539"/>
                  <a:pt x="2481943" y="18288"/>
                </a:cubicBezTo>
                <a:cubicBezTo>
                  <a:pt x="2326995" y="46115"/>
                  <a:pt x="2131632" y="740"/>
                  <a:pt x="1904891" y="18288"/>
                </a:cubicBezTo>
                <a:cubicBezTo>
                  <a:pt x="1678150" y="35836"/>
                  <a:pt x="1575362" y="-3381"/>
                  <a:pt x="1414707" y="18288"/>
                </a:cubicBezTo>
                <a:cubicBezTo>
                  <a:pt x="1254052" y="39957"/>
                  <a:pt x="1051093" y="-335"/>
                  <a:pt x="750788" y="18288"/>
                </a:cubicBezTo>
                <a:cubicBezTo>
                  <a:pt x="450483" y="36911"/>
                  <a:pt x="293781" y="22900"/>
                  <a:pt x="0" y="18288"/>
                </a:cubicBezTo>
                <a:cubicBezTo>
                  <a:pt x="-591" y="13205"/>
                  <a:pt x="-663" y="6329"/>
                  <a:pt x="0" y="0"/>
                </a:cubicBezTo>
                <a:close/>
              </a:path>
              <a:path w="4343400" h="18288" stroke="0" extrusionOk="0">
                <a:moveTo>
                  <a:pt x="0" y="0"/>
                </a:moveTo>
                <a:cubicBezTo>
                  <a:pt x="212719" y="-28531"/>
                  <a:pt x="340561" y="-1164"/>
                  <a:pt x="577052" y="0"/>
                </a:cubicBezTo>
                <a:cubicBezTo>
                  <a:pt x="813543" y="1164"/>
                  <a:pt x="866967" y="-9376"/>
                  <a:pt x="1067235" y="0"/>
                </a:cubicBezTo>
                <a:cubicBezTo>
                  <a:pt x="1267503" y="9376"/>
                  <a:pt x="1485778" y="-20470"/>
                  <a:pt x="1774589" y="0"/>
                </a:cubicBezTo>
                <a:cubicBezTo>
                  <a:pt x="2063400" y="20470"/>
                  <a:pt x="2090152" y="-14502"/>
                  <a:pt x="2351641" y="0"/>
                </a:cubicBezTo>
                <a:cubicBezTo>
                  <a:pt x="2613130" y="14502"/>
                  <a:pt x="2802864" y="19125"/>
                  <a:pt x="2928693" y="0"/>
                </a:cubicBezTo>
                <a:cubicBezTo>
                  <a:pt x="3054522" y="-19125"/>
                  <a:pt x="3482611" y="-2038"/>
                  <a:pt x="3636046" y="0"/>
                </a:cubicBezTo>
                <a:cubicBezTo>
                  <a:pt x="3789481" y="2038"/>
                  <a:pt x="4012363" y="973"/>
                  <a:pt x="4343400" y="0"/>
                </a:cubicBezTo>
                <a:cubicBezTo>
                  <a:pt x="4342514" y="5429"/>
                  <a:pt x="4344221" y="14046"/>
                  <a:pt x="4343400" y="18288"/>
                </a:cubicBezTo>
                <a:cubicBezTo>
                  <a:pt x="4078870" y="-6138"/>
                  <a:pt x="4015967" y="29658"/>
                  <a:pt x="3809782" y="18288"/>
                </a:cubicBezTo>
                <a:cubicBezTo>
                  <a:pt x="3603597" y="6918"/>
                  <a:pt x="3495552" y="24439"/>
                  <a:pt x="3189297" y="18288"/>
                </a:cubicBezTo>
                <a:cubicBezTo>
                  <a:pt x="2883042" y="12137"/>
                  <a:pt x="2850610" y="32583"/>
                  <a:pt x="2568811" y="18288"/>
                </a:cubicBezTo>
                <a:cubicBezTo>
                  <a:pt x="2287012" y="3993"/>
                  <a:pt x="2279820" y="23580"/>
                  <a:pt x="1991759" y="18288"/>
                </a:cubicBezTo>
                <a:cubicBezTo>
                  <a:pt x="1703698" y="12996"/>
                  <a:pt x="1616455" y="23157"/>
                  <a:pt x="1284405" y="18288"/>
                </a:cubicBezTo>
                <a:cubicBezTo>
                  <a:pt x="952355" y="13419"/>
                  <a:pt x="783530" y="16053"/>
                  <a:pt x="577052" y="18288"/>
                </a:cubicBezTo>
                <a:cubicBezTo>
                  <a:pt x="370574" y="20523"/>
                  <a:pt x="173929" y="5195"/>
                  <a:pt x="0" y="18288"/>
                </a:cubicBezTo>
                <a:cubicBezTo>
                  <a:pt x="668" y="13665"/>
                  <a:pt x="578" y="5675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A person smiling at camera&#10;&#10;AI-generated content may be incorrect.">
            <a:extLst>
              <a:ext uri="{FF2B5EF4-FFF2-40B4-BE49-F238E27FC236}">
                <a16:creationId xmlns:a16="http://schemas.microsoft.com/office/drawing/2014/main" id="{873EC6ED-5766-8F6F-DCC2-944D7090108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8279" y="4164506"/>
            <a:ext cx="2055320" cy="2055320"/>
          </a:xfrm>
          <a:prstGeom prst="rect">
            <a:avLst/>
          </a:prstGeom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21557594-64C5-B084-AB3E-39BF065BEA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258040" y="4164506"/>
            <a:ext cx="2213421" cy="20553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6301253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100EDD19-6802-4EC3-95CE-CFFAB042CF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9B8BA66-8276-9DD1-8F59-B04B6EA9AE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fr-CA" sz="5400"/>
              <a:t>What are Exploration Agreements?</a:t>
            </a:r>
          </a:p>
        </p:txBody>
      </p:sp>
      <p:sp>
        <p:nvSpPr>
          <p:cNvPr id="10" name="sketch line">
            <a:extLst>
              <a:ext uri="{FF2B5EF4-FFF2-40B4-BE49-F238E27FC236}">
                <a16:creationId xmlns:a16="http://schemas.microsoft.com/office/drawing/2014/main" id="{DB17E863-922E-4C26-BD64-E8FD41D286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69036" y="1677373"/>
            <a:ext cx="10853928" cy="18288"/>
          </a:xfrm>
          <a:custGeom>
            <a:avLst/>
            <a:gdLst>
              <a:gd name="connsiteX0" fmla="*/ 0 w 10853928"/>
              <a:gd name="connsiteY0" fmla="*/ 0 h 18288"/>
              <a:gd name="connsiteX1" fmla="*/ 461292 w 10853928"/>
              <a:gd name="connsiteY1" fmla="*/ 0 h 18288"/>
              <a:gd name="connsiteX2" fmla="*/ 1139662 w 10853928"/>
              <a:gd name="connsiteY2" fmla="*/ 0 h 18288"/>
              <a:gd name="connsiteX3" fmla="*/ 1926572 w 10853928"/>
              <a:gd name="connsiteY3" fmla="*/ 0 h 18288"/>
              <a:gd name="connsiteX4" fmla="*/ 2279325 w 10853928"/>
              <a:gd name="connsiteY4" fmla="*/ 0 h 18288"/>
              <a:gd name="connsiteX5" fmla="*/ 2632078 w 10853928"/>
              <a:gd name="connsiteY5" fmla="*/ 0 h 18288"/>
              <a:gd name="connsiteX6" fmla="*/ 3527527 w 10853928"/>
              <a:gd name="connsiteY6" fmla="*/ 0 h 18288"/>
              <a:gd name="connsiteX7" fmla="*/ 4205897 w 10853928"/>
              <a:gd name="connsiteY7" fmla="*/ 0 h 18288"/>
              <a:gd name="connsiteX8" fmla="*/ 4558650 w 10853928"/>
              <a:gd name="connsiteY8" fmla="*/ 0 h 18288"/>
              <a:gd name="connsiteX9" fmla="*/ 5237020 w 10853928"/>
              <a:gd name="connsiteY9" fmla="*/ 0 h 18288"/>
              <a:gd name="connsiteX10" fmla="*/ 6132469 w 10853928"/>
              <a:gd name="connsiteY10" fmla="*/ 0 h 18288"/>
              <a:gd name="connsiteX11" fmla="*/ 6702301 w 10853928"/>
              <a:gd name="connsiteY11" fmla="*/ 0 h 18288"/>
              <a:gd name="connsiteX12" fmla="*/ 7272132 w 10853928"/>
              <a:gd name="connsiteY12" fmla="*/ 0 h 18288"/>
              <a:gd name="connsiteX13" fmla="*/ 7950502 w 10853928"/>
              <a:gd name="connsiteY13" fmla="*/ 0 h 18288"/>
              <a:gd name="connsiteX14" fmla="*/ 8737412 w 10853928"/>
              <a:gd name="connsiteY14" fmla="*/ 0 h 18288"/>
              <a:gd name="connsiteX15" fmla="*/ 9524322 w 10853928"/>
              <a:gd name="connsiteY15" fmla="*/ 0 h 18288"/>
              <a:gd name="connsiteX16" fmla="*/ 10853928 w 10853928"/>
              <a:gd name="connsiteY16" fmla="*/ 0 h 18288"/>
              <a:gd name="connsiteX17" fmla="*/ 10853928 w 10853928"/>
              <a:gd name="connsiteY17" fmla="*/ 18288 h 18288"/>
              <a:gd name="connsiteX18" fmla="*/ 10392636 w 10853928"/>
              <a:gd name="connsiteY18" fmla="*/ 18288 h 18288"/>
              <a:gd name="connsiteX19" fmla="*/ 9497187 w 10853928"/>
              <a:gd name="connsiteY19" fmla="*/ 18288 h 18288"/>
              <a:gd name="connsiteX20" fmla="*/ 8818817 w 10853928"/>
              <a:gd name="connsiteY20" fmla="*/ 18288 h 18288"/>
              <a:gd name="connsiteX21" fmla="*/ 8466064 w 10853928"/>
              <a:gd name="connsiteY21" fmla="*/ 18288 h 18288"/>
              <a:gd name="connsiteX22" fmla="*/ 7787693 w 10853928"/>
              <a:gd name="connsiteY22" fmla="*/ 18288 h 18288"/>
              <a:gd name="connsiteX23" fmla="*/ 7217862 w 10853928"/>
              <a:gd name="connsiteY23" fmla="*/ 18288 h 18288"/>
              <a:gd name="connsiteX24" fmla="*/ 6648031 w 10853928"/>
              <a:gd name="connsiteY24" fmla="*/ 18288 h 18288"/>
              <a:gd name="connsiteX25" fmla="*/ 6078200 w 10853928"/>
              <a:gd name="connsiteY25" fmla="*/ 18288 h 18288"/>
              <a:gd name="connsiteX26" fmla="*/ 5508368 w 10853928"/>
              <a:gd name="connsiteY26" fmla="*/ 18288 h 18288"/>
              <a:gd name="connsiteX27" fmla="*/ 4721459 w 10853928"/>
              <a:gd name="connsiteY27" fmla="*/ 18288 h 18288"/>
              <a:gd name="connsiteX28" fmla="*/ 4043088 w 10853928"/>
              <a:gd name="connsiteY28" fmla="*/ 18288 h 18288"/>
              <a:gd name="connsiteX29" fmla="*/ 3690336 w 10853928"/>
              <a:gd name="connsiteY29" fmla="*/ 18288 h 18288"/>
              <a:gd name="connsiteX30" fmla="*/ 3120504 w 10853928"/>
              <a:gd name="connsiteY30" fmla="*/ 18288 h 18288"/>
              <a:gd name="connsiteX31" fmla="*/ 2333595 w 10853928"/>
              <a:gd name="connsiteY31" fmla="*/ 18288 h 18288"/>
              <a:gd name="connsiteX32" fmla="*/ 1872303 w 10853928"/>
              <a:gd name="connsiteY32" fmla="*/ 18288 h 18288"/>
              <a:gd name="connsiteX33" fmla="*/ 976854 w 10853928"/>
              <a:gd name="connsiteY33" fmla="*/ 18288 h 18288"/>
              <a:gd name="connsiteX34" fmla="*/ 0 w 10853928"/>
              <a:gd name="connsiteY34" fmla="*/ 18288 h 18288"/>
              <a:gd name="connsiteX35" fmla="*/ 0 w 10853928"/>
              <a:gd name="connsiteY35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853928" h="18288" fill="none" extrusionOk="0">
                <a:moveTo>
                  <a:pt x="0" y="0"/>
                </a:moveTo>
                <a:cubicBezTo>
                  <a:pt x="146993" y="-19076"/>
                  <a:pt x="347684" y="-4790"/>
                  <a:pt x="461292" y="0"/>
                </a:cubicBezTo>
                <a:cubicBezTo>
                  <a:pt x="574900" y="4790"/>
                  <a:pt x="808367" y="19821"/>
                  <a:pt x="1139662" y="0"/>
                </a:cubicBezTo>
                <a:cubicBezTo>
                  <a:pt x="1470957" y="-19821"/>
                  <a:pt x="1627405" y="5721"/>
                  <a:pt x="1926572" y="0"/>
                </a:cubicBezTo>
                <a:cubicBezTo>
                  <a:pt x="2225739" y="-5721"/>
                  <a:pt x="2137730" y="-3235"/>
                  <a:pt x="2279325" y="0"/>
                </a:cubicBezTo>
                <a:cubicBezTo>
                  <a:pt x="2420920" y="3235"/>
                  <a:pt x="2456518" y="9685"/>
                  <a:pt x="2632078" y="0"/>
                </a:cubicBezTo>
                <a:cubicBezTo>
                  <a:pt x="2807638" y="-9685"/>
                  <a:pt x="3211516" y="-43007"/>
                  <a:pt x="3527527" y="0"/>
                </a:cubicBezTo>
                <a:cubicBezTo>
                  <a:pt x="3843538" y="43007"/>
                  <a:pt x="4058833" y="22042"/>
                  <a:pt x="4205897" y="0"/>
                </a:cubicBezTo>
                <a:cubicBezTo>
                  <a:pt x="4352961" y="-22042"/>
                  <a:pt x="4474805" y="-11846"/>
                  <a:pt x="4558650" y="0"/>
                </a:cubicBezTo>
                <a:cubicBezTo>
                  <a:pt x="4642495" y="11846"/>
                  <a:pt x="5041928" y="-6069"/>
                  <a:pt x="5237020" y="0"/>
                </a:cubicBezTo>
                <a:cubicBezTo>
                  <a:pt x="5432112" y="6069"/>
                  <a:pt x="5943266" y="-17479"/>
                  <a:pt x="6132469" y="0"/>
                </a:cubicBezTo>
                <a:cubicBezTo>
                  <a:pt x="6321672" y="17479"/>
                  <a:pt x="6483872" y="26234"/>
                  <a:pt x="6702301" y="0"/>
                </a:cubicBezTo>
                <a:cubicBezTo>
                  <a:pt x="6920730" y="-26234"/>
                  <a:pt x="6991194" y="-15156"/>
                  <a:pt x="7272132" y="0"/>
                </a:cubicBezTo>
                <a:cubicBezTo>
                  <a:pt x="7553070" y="15156"/>
                  <a:pt x="7684444" y="-32961"/>
                  <a:pt x="7950502" y="0"/>
                </a:cubicBezTo>
                <a:cubicBezTo>
                  <a:pt x="8216560" y="32961"/>
                  <a:pt x="8493290" y="-10491"/>
                  <a:pt x="8737412" y="0"/>
                </a:cubicBezTo>
                <a:cubicBezTo>
                  <a:pt x="8981534" y="10491"/>
                  <a:pt x="9191586" y="-13899"/>
                  <a:pt x="9524322" y="0"/>
                </a:cubicBezTo>
                <a:cubicBezTo>
                  <a:pt x="9857058" y="13899"/>
                  <a:pt x="10297509" y="7485"/>
                  <a:pt x="10853928" y="0"/>
                </a:cubicBezTo>
                <a:cubicBezTo>
                  <a:pt x="10854574" y="4451"/>
                  <a:pt x="10854418" y="9226"/>
                  <a:pt x="10853928" y="18288"/>
                </a:cubicBezTo>
                <a:cubicBezTo>
                  <a:pt x="10691638" y="28522"/>
                  <a:pt x="10574319" y="29578"/>
                  <a:pt x="10392636" y="18288"/>
                </a:cubicBezTo>
                <a:cubicBezTo>
                  <a:pt x="10210953" y="6998"/>
                  <a:pt x="9836277" y="-16742"/>
                  <a:pt x="9497187" y="18288"/>
                </a:cubicBezTo>
                <a:cubicBezTo>
                  <a:pt x="9158097" y="53318"/>
                  <a:pt x="9119479" y="30714"/>
                  <a:pt x="8818817" y="18288"/>
                </a:cubicBezTo>
                <a:cubicBezTo>
                  <a:pt x="8518155" y="5863"/>
                  <a:pt x="8640037" y="6483"/>
                  <a:pt x="8466064" y="18288"/>
                </a:cubicBezTo>
                <a:cubicBezTo>
                  <a:pt x="8292091" y="30093"/>
                  <a:pt x="7997656" y="18914"/>
                  <a:pt x="7787693" y="18288"/>
                </a:cubicBezTo>
                <a:cubicBezTo>
                  <a:pt x="7577730" y="17662"/>
                  <a:pt x="7412468" y="21416"/>
                  <a:pt x="7217862" y="18288"/>
                </a:cubicBezTo>
                <a:cubicBezTo>
                  <a:pt x="7023256" y="15160"/>
                  <a:pt x="6898018" y="14824"/>
                  <a:pt x="6648031" y="18288"/>
                </a:cubicBezTo>
                <a:cubicBezTo>
                  <a:pt x="6398044" y="21752"/>
                  <a:pt x="6254402" y="38625"/>
                  <a:pt x="6078200" y="18288"/>
                </a:cubicBezTo>
                <a:cubicBezTo>
                  <a:pt x="5901998" y="-2049"/>
                  <a:pt x="5622886" y="3213"/>
                  <a:pt x="5508368" y="18288"/>
                </a:cubicBezTo>
                <a:cubicBezTo>
                  <a:pt x="5393850" y="33363"/>
                  <a:pt x="5036260" y="26830"/>
                  <a:pt x="4721459" y="18288"/>
                </a:cubicBezTo>
                <a:cubicBezTo>
                  <a:pt x="4406658" y="9746"/>
                  <a:pt x="4239221" y="41551"/>
                  <a:pt x="4043088" y="18288"/>
                </a:cubicBezTo>
                <a:cubicBezTo>
                  <a:pt x="3846955" y="-4975"/>
                  <a:pt x="3818802" y="34658"/>
                  <a:pt x="3690336" y="18288"/>
                </a:cubicBezTo>
                <a:cubicBezTo>
                  <a:pt x="3561870" y="1918"/>
                  <a:pt x="3265491" y="42194"/>
                  <a:pt x="3120504" y="18288"/>
                </a:cubicBezTo>
                <a:cubicBezTo>
                  <a:pt x="2975517" y="-5618"/>
                  <a:pt x="2720254" y="36673"/>
                  <a:pt x="2333595" y="18288"/>
                </a:cubicBezTo>
                <a:cubicBezTo>
                  <a:pt x="1946936" y="-97"/>
                  <a:pt x="2097241" y="5776"/>
                  <a:pt x="1872303" y="18288"/>
                </a:cubicBezTo>
                <a:cubicBezTo>
                  <a:pt x="1647365" y="30800"/>
                  <a:pt x="1282708" y="45380"/>
                  <a:pt x="976854" y="18288"/>
                </a:cubicBezTo>
                <a:cubicBezTo>
                  <a:pt x="671000" y="-8804"/>
                  <a:pt x="408401" y="-12775"/>
                  <a:pt x="0" y="18288"/>
                </a:cubicBezTo>
                <a:cubicBezTo>
                  <a:pt x="-213" y="9468"/>
                  <a:pt x="187" y="4459"/>
                  <a:pt x="0" y="0"/>
                </a:cubicBezTo>
                <a:close/>
              </a:path>
              <a:path w="10853928" h="18288" stroke="0" extrusionOk="0">
                <a:moveTo>
                  <a:pt x="0" y="0"/>
                </a:moveTo>
                <a:cubicBezTo>
                  <a:pt x="267322" y="15284"/>
                  <a:pt x="415388" y="-21048"/>
                  <a:pt x="569831" y="0"/>
                </a:cubicBezTo>
                <a:cubicBezTo>
                  <a:pt x="724274" y="21048"/>
                  <a:pt x="769333" y="-2353"/>
                  <a:pt x="922584" y="0"/>
                </a:cubicBezTo>
                <a:cubicBezTo>
                  <a:pt x="1075835" y="2353"/>
                  <a:pt x="1399490" y="-145"/>
                  <a:pt x="1818033" y="0"/>
                </a:cubicBezTo>
                <a:cubicBezTo>
                  <a:pt x="2236576" y="145"/>
                  <a:pt x="2145330" y="5482"/>
                  <a:pt x="2387864" y="0"/>
                </a:cubicBezTo>
                <a:cubicBezTo>
                  <a:pt x="2630398" y="-5482"/>
                  <a:pt x="2793207" y="18487"/>
                  <a:pt x="2957695" y="0"/>
                </a:cubicBezTo>
                <a:cubicBezTo>
                  <a:pt x="3122183" y="-18487"/>
                  <a:pt x="3579141" y="19003"/>
                  <a:pt x="3853144" y="0"/>
                </a:cubicBezTo>
                <a:cubicBezTo>
                  <a:pt x="4127147" y="-19003"/>
                  <a:pt x="4209857" y="12211"/>
                  <a:pt x="4314436" y="0"/>
                </a:cubicBezTo>
                <a:cubicBezTo>
                  <a:pt x="4419015" y="-12211"/>
                  <a:pt x="4762459" y="-17220"/>
                  <a:pt x="5209885" y="0"/>
                </a:cubicBezTo>
                <a:cubicBezTo>
                  <a:pt x="5657311" y="17220"/>
                  <a:pt x="5692663" y="-3290"/>
                  <a:pt x="6105335" y="0"/>
                </a:cubicBezTo>
                <a:cubicBezTo>
                  <a:pt x="6518007" y="3290"/>
                  <a:pt x="6455516" y="-5124"/>
                  <a:pt x="6783705" y="0"/>
                </a:cubicBezTo>
                <a:cubicBezTo>
                  <a:pt x="7111894" y="5124"/>
                  <a:pt x="7441941" y="-17829"/>
                  <a:pt x="7679154" y="0"/>
                </a:cubicBezTo>
                <a:cubicBezTo>
                  <a:pt x="7916367" y="17829"/>
                  <a:pt x="8102967" y="-24363"/>
                  <a:pt x="8248985" y="0"/>
                </a:cubicBezTo>
                <a:cubicBezTo>
                  <a:pt x="8395003" y="24363"/>
                  <a:pt x="8552393" y="25505"/>
                  <a:pt x="8818817" y="0"/>
                </a:cubicBezTo>
                <a:cubicBezTo>
                  <a:pt x="9085241" y="-25505"/>
                  <a:pt x="9411308" y="38000"/>
                  <a:pt x="9605726" y="0"/>
                </a:cubicBezTo>
                <a:cubicBezTo>
                  <a:pt x="9800144" y="-38000"/>
                  <a:pt x="10006468" y="-25741"/>
                  <a:pt x="10175558" y="0"/>
                </a:cubicBezTo>
                <a:cubicBezTo>
                  <a:pt x="10344648" y="25741"/>
                  <a:pt x="10696282" y="695"/>
                  <a:pt x="10853928" y="0"/>
                </a:cubicBezTo>
                <a:cubicBezTo>
                  <a:pt x="10853521" y="8690"/>
                  <a:pt x="10853774" y="14141"/>
                  <a:pt x="10853928" y="18288"/>
                </a:cubicBezTo>
                <a:cubicBezTo>
                  <a:pt x="10608124" y="24255"/>
                  <a:pt x="10343415" y="22307"/>
                  <a:pt x="10067018" y="18288"/>
                </a:cubicBezTo>
                <a:cubicBezTo>
                  <a:pt x="9790621" y="14270"/>
                  <a:pt x="9843266" y="3564"/>
                  <a:pt x="9714266" y="18288"/>
                </a:cubicBezTo>
                <a:cubicBezTo>
                  <a:pt x="9585266" y="33012"/>
                  <a:pt x="9379484" y="1875"/>
                  <a:pt x="9252974" y="18288"/>
                </a:cubicBezTo>
                <a:cubicBezTo>
                  <a:pt x="9126464" y="34701"/>
                  <a:pt x="8580678" y="-4904"/>
                  <a:pt x="8357525" y="18288"/>
                </a:cubicBezTo>
                <a:cubicBezTo>
                  <a:pt x="8134372" y="41480"/>
                  <a:pt x="7903199" y="26458"/>
                  <a:pt x="7679154" y="18288"/>
                </a:cubicBezTo>
                <a:cubicBezTo>
                  <a:pt x="7455109" y="10118"/>
                  <a:pt x="7435944" y="27109"/>
                  <a:pt x="7217862" y="18288"/>
                </a:cubicBezTo>
                <a:cubicBezTo>
                  <a:pt x="6999780" y="9467"/>
                  <a:pt x="6680409" y="18985"/>
                  <a:pt x="6539492" y="18288"/>
                </a:cubicBezTo>
                <a:cubicBezTo>
                  <a:pt x="6398575" y="17592"/>
                  <a:pt x="6312077" y="33018"/>
                  <a:pt x="6186739" y="18288"/>
                </a:cubicBezTo>
                <a:cubicBezTo>
                  <a:pt x="6061401" y="3558"/>
                  <a:pt x="5947033" y="12075"/>
                  <a:pt x="5833986" y="18288"/>
                </a:cubicBezTo>
                <a:cubicBezTo>
                  <a:pt x="5720939" y="24501"/>
                  <a:pt x="5482226" y="8586"/>
                  <a:pt x="5155616" y="18288"/>
                </a:cubicBezTo>
                <a:cubicBezTo>
                  <a:pt x="4829006" y="27991"/>
                  <a:pt x="4841274" y="29316"/>
                  <a:pt x="4694324" y="18288"/>
                </a:cubicBezTo>
                <a:cubicBezTo>
                  <a:pt x="4547374" y="7260"/>
                  <a:pt x="4077675" y="7013"/>
                  <a:pt x="3907414" y="18288"/>
                </a:cubicBezTo>
                <a:cubicBezTo>
                  <a:pt x="3737153" y="29564"/>
                  <a:pt x="3538393" y="21630"/>
                  <a:pt x="3446122" y="18288"/>
                </a:cubicBezTo>
                <a:cubicBezTo>
                  <a:pt x="3353851" y="14946"/>
                  <a:pt x="2990320" y="-8091"/>
                  <a:pt x="2659212" y="18288"/>
                </a:cubicBezTo>
                <a:cubicBezTo>
                  <a:pt x="2328104" y="44667"/>
                  <a:pt x="2427653" y="9607"/>
                  <a:pt x="2306460" y="18288"/>
                </a:cubicBezTo>
                <a:cubicBezTo>
                  <a:pt x="2185267" y="26969"/>
                  <a:pt x="1719763" y="3717"/>
                  <a:pt x="1519550" y="18288"/>
                </a:cubicBezTo>
                <a:cubicBezTo>
                  <a:pt x="1319337" y="32860"/>
                  <a:pt x="1167371" y="17040"/>
                  <a:pt x="1058258" y="18288"/>
                </a:cubicBezTo>
                <a:cubicBezTo>
                  <a:pt x="949145" y="19536"/>
                  <a:pt x="780234" y="31447"/>
                  <a:pt x="705505" y="18288"/>
                </a:cubicBezTo>
                <a:cubicBezTo>
                  <a:pt x="630776" y="5129"/>
                  <a:pt x="215796" y="30056"/>
                  <a:pt x="0" y="18288"/>
                </a:cubicBezTo>
                <a:cubicBezTo>
                  <a:pt x="-53" y="11301"/>
                  <a:pt x="-649" y="7756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6F32514-734B-C295-9810-A82435EA94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929384"/>
            <a:ext cx="10515600" cy="4251960"/>
          </a:xfrm>
        </p:spPr>
        <p:txBody>
          <a:bodyPr>
            <a:normAutofit/>
          </a:bodyPr>
          <a:lstStyle/>
          <a:p>
            <a:r>
              <a:rPr lang="fr-CA" sz="2200" b="1" dirty="0"/>
              <a:t>EA </a:t>
            </a:r>
            <a:r>
              <a:rPr lang="fr-CA" sz="2200" b="1" dirty="0" err="1"/>
              <a:t>Definition</a:t>
            </a:r>
            <a:r>
              <a:rPr lang="fr-CA" sz="2200" b="1" dirty="0"/>
              <a:t>: </a:t>
            </a:r>
            <a:r>
              <a:rPr lang="fr-CA" sz="2200" dirty="0"/>
              <a:t>a </a:t>
            </a:r>
            <a:r>
              <a:rPr lang="fr-CA" sz="2200" dirty="0" err="1"/>
              <a:t>contractual</a:t>
            </a:r>
            <a:r>
              <a:rPr lang="fr-CA" sz="2200" dirty="0"/>
              <a:t> agreement </a:t>
            </a:r>
            <a:r>
              <a:rPr lang="fr-CA" sz="2200" dirty="0" err="1"/>
              <a:t>between</a:t>
            </a:r>
            <a:r>
              <a:rPr lang="fr-CA" sz="2200" dirty="0"/>
              <a:t> an </a:t>
            </a:r>
            <a:r>
              <a:rPr lang="fr-CA" sz="2200" dirty="0" err="1"/>
              <a:t>Indigenous</a:t>
            </a:r>
            <a:r>
              <a:rPr lang="fr-CA" sz="2200" dirty="0"/>
              <a:t> </a:t>
            </a:r>
            <a:r>
              <a:rPr lang="fr-CA" sz="2200" dirty="0" err="1"/>
              <a:t>community</a:t>
            </a:r>
            <a:r>
              <a:rPr lang="fr-CA" sz="2200" dirty="0"/>
              <a:t> or </a:t>
            </a:r>
            <a:r>
              <a:rPr lang="fr-CA" sz="2200" dirty="0" err="1"/>
              <a:t>entity</a:t>
            </a:r>
            <a:r>
              <a:rPr lang="fr-CA" sz="2200" dirty="0"/>
              <a:t> and a </a:t>
            </a:r>
            <a:r>
              <a:rPr lang="fr-CA" sz="2200" dirty="0" err="1"/>
              <a:t>mining</a:t>
            </a:r>
            <a:r>
              <a:rPr lang="fr-CA" sz="2200" dirty="0"/>
              <a:t> exploration </a:t>
            </a:r>
            <a:r>
              <a:rPr lang="fr-CA" sz="2200" dirty="0" err="1"/>
              <a:t>company</a:t>
            </a:r>
            <a:r>
              <a:rPr lang="fr-CA" sz="2200" dirty="0"/>
              <a:t> </a:t>
            </a:r>
            <a:r>
              <a:rPr lang="fr-CA" sz="2200" dirty="0" err="1"/>
              <a:t>that</a:t>
            </a:r>
            <a:r>
              <a:rPr lang="fr-CA" sz="2200" dirty="0"/>
              <a:t> sets out the </a:t>
            </a:r>
            <a:r>
              <a:rPr lang="fr-CA" sz="2200" dirty="0" err="1"/>
              <a:t>terms</a:t>
            </a:r>
            <a:r>
              <a:rPr lang="fr-CA" sz="2200" dirty="0"/>
              <a:t> and conditions </a:t>
            </a:r>
            <a:r>
              <a:rPr lang="fr-CA" sz="2200" dirty="0" err="1"/>
              <a:t>underwhich</a:t>
            </a:r>
            <a:r>
              <a:rPr lang="fr-CA" sz="2200" dirty="0"/>
              <a:t> the </a:t>
            </a:r>
            <a:r>
              <a:rPr lang="fr-CA" sz="2200" dirty="0" err="1"/>
              <a:t>company</a:t>
            </a:r>
            <a:r>
              <a:rPr lang="fr-CA" sz="2200" dirty="0"/>
              <a:t> </a:t>
            </a:r>
            <a:r>
              <a:rPr lang="fr-CA" sz="2200" dirty="0" err="1"/>
              <a:t>is</a:t>
            </a:r>
            <a:r>
              <a:rPr lang="fr-CA" sz="2200" dirty="0"/>
              <a:t> </a:t>
            </a:r>
            <a:r>
              <a:rPr lang="fr-CA" sz="2200" dirty="0" err="1"/>
              <a:t>allowed</a:t>
            </a:r>
            <a:r>
              <a:rPr lang="fr-CA" sz="2200" dirty="0"/>
              <a:t> to </a:t>
            </a:r>
            <a:r>
              <a:rPr lang="fr-CA" sz="2200" dirty="0" err="1"/>
              <a:t>conduct</a:t>
            </a:r>
            <a:r>
              <a:rPr lang="fr-CA" sz="2200" dirty="0"/>
              <a:t> </a:t>
            </a:r>
            <a:r>
              <a:rPr lang="fr-CA" sz="2200" dirty="0" err="1"/>
              <a:t>mineral</a:t>
            </a:r>
            <a:r>
              <a:rPr lang="fr-CA" sz="2200" dirty="0"/>
              <a:t> exploration </a:t>
            </a:r>
            <a:r>
              <a:rPr lang="fr-CA" sz="2200" dirty="0" err="1"/>
              <a:t>activities</a:t>
            </a:r>
            <a:r>
              <a:rPr lang="fr-CA" sz="2200" dirty="0"/>
              <a:t> for a </a:t>
            </a:r>
            <a:r>
              <a:rPr lang="fr-CA" sz="2200" dirty="0" err="1"/>
              <a:t>specific</a:t>
            </a:r>
            <a:r>
              <a:rPr lang="fr-CA" sz="2200" dirty="0"/>
              <a:t> </a:t>
            </a:r>
            <a:r>
              <a:rPr lang="fr-CA" sz="2200" dirty="0" err="1"/>
              <a:t>project</a:t>
            </a:r>
            <a:r>
              <a:rPr lang="fr-CA" sz="2200" dirty="0"/>
              <a:t>.</a:t>
            </a:r>
          </a:p>
          <a:p>
            <a:r>
              <a:rPr lang="fr-CA" sz="2200" b="1" dirty="0"/>
              <a:t>EA </a:t>
            </a:r>
            <a:r>
              <a:rPr lang="fr-CA" sz="2200" b="1" dirty="0" err="1"/>
              <a:t>Purpose</a:t>
            </a:r>
            <a:r>
              <a:rPr lang="fr-CA" sz="2200" b="1" dirty="0"/>
              <a:t>: </a:t>
            </a:r>
            <a:endParaRPr lang="fr-CA" sz="2200" dirty="0"/>
          </a:p>
          <a:p>
            <a:pPr lvl="1"/>
            <a:r>
              <a:rPr lang="fr-CA" sz="2200" dirty="0" err="1"/>
              <a:t>Ensure</a:t>
            </a:r>
            <a:r>
              <a:rPr lang="fr-CA" sz="2200" dirty="0"/>
              <a:t> </a:t>
            </a:r>
            <a:r>
              <a:rPr lang="fr-CA" sz="2200" dirty="0" err="1"/>
              <a:t>meaningful</a:t>
            </a:r>
            <a:r>
              <a:rPr lang="fr-CA" sz="2200" dirty="0"/>
              <a:t> consultation and </a:t>
            </a:r>
            <a:r>
              <a:rPr lang="fr-CA" sz="2200" dirty="0" err="1"/>
              <a:t>where</a:t>
            </a:r>
            <a:r>
              <a:rPr lang="fr-CA" sz="2200" dirty="0"/>
              <a:t> </a:t>
            </a:r>
            <a:r>
              <a:rPr lang="fr-CA" sz="2200" dirty="0" err="1"/>
              <a:t>appropriate</a:t>
            </a:r>
            <a:r>
              <a:rPr lang="fr-CA" sz="2200" dirty="0"/>
              <a:t>, </a:t>
            </a:r>
            <a:r>
              <a:rPr lang="fr-CA" sz="2200" dirty="0" err="1"/>
              <a:t>that</a:t>
            </a:r>
            <a:r>
              <a:rPr lang="fr-CA" sz="2200" dirty="0"/>
              <a:t> free, </a:t>
            </a:r>
            <a:r>
              <a:rPr lang="fr-CA" sz="2200" dirty="0" err="1"/>
              <a:t>prior</a:t>
            </a:r>
            <a:r>
              <a:rPr lang="fr-CA" sz="2200" dirty="0"/>
              <a:t> and </a:t>
            </a:r>
            <a:r>
              <a:rPr lang="fr-CA" sz="2200" dirty="0" err="1"/>
              <a:t>informed</a:t>
            </a:r>
            <a:r>
              <a:rPr lang="fr-CA" sz="2200" dirty="0"/>
              <a:t> consent </a:t>
            </a:r>
            <a:r>
              <a:rPr lang="fr-CA" sz="2200" dirty="0" err="1"/>
              <a:t>is</a:t>
            </a:r>
            <a:r>
              <a:rPr lang="fr-CA" sz="2200" dirty="0"/>
              <a:t> </a:t>
            </a:r>
            <a:r>
              <a:rPr lang="fr-CA" sz="2200" dirty="0" err="1"/>
              <a:t>obtained</a:t>
            </a:r>
            <a:r>
              <a:rPr lang="fr-CA" sz="2200" dirty="0"/>
              <a:t> </a:t>
            </a:r>
            <a:r>
              <a:rPr lang="fr-CA" sz="2200" dirty="0" err="1"/>
              <a:t>before</a:t>
            </a:r>
            <a:r>
              <a:rPr lang="fr-CA" sz="2200" dirty="0"/>
              <a:t> exploration </a:t>
            </a:r>
            <a:r>
              <a:rPr lang="fr-CA" sz="2200" dirty="0" err="1"/>
              <a:t>activities</a:t>
            </a:r>
            <a:r>
              <a:rPr lang="fr-CA" sz="2200" dirty="0"/>
              <a:t> </a:t>
            </a:r>
            <a:r>
              <a:rPr lang="fr-CA" sz="2200" dirty="0" err="1"/>
              <a:t>proceed</a:t>
            </a:r>
            <a:endParaRPr lang="fr-CA" sz="2200" dirty="0"/>
          </a:p>
          <a:p>
            <a:pPr lvl="1"/>
            <a:r>
              <a:rPr lang="fr-CA" sz="2200" dirty="0" err="1"/>
              <a:t>Minimize</a:t>
            </a:r>
            <a:r>
              <a:rPr lang="fr-CA" sz="2200" dirty="0"/>
              <a:t> and </a:t>
            </a:r>
            <a:r>
              <a:rPr lang="fr-CA" sz="2200" dirty="0" err="1"/>
              <a:t>mitigate</a:t>
            </a:r>
            <a:r>
              <a:rPr lang="fr-CA" sz="2200" dirty="0"/>
              <a:t> impacts on </a:t>
            </a:r>
            <a:r>
              <a:rPr lang="fr-CA" sz="2200" dirty="0" err="1"/>
              <a:t>Aboriginal</a:t>
            </a:r>
            <a:r>
              <a:rPr lang="fr-CA" sz="2200" dirty="0"/>
              <a:t> </a:t>
            </a:r>
            <a:r>
              <a:rPr lang="fr-CA" sz="2200" dirty="0" err="1"/>
              <a:t>rights</a:t>
            </a:r>
            <a:r>
              <a:rPr lang="fr-CA" sz="2200" dirty="0"/>
              <a:t> and the </a:t>
            </a:r>
            <a:r>
              <a:rPr lang="fr-CA" sz="2200" dirty="0" err="1"/>
              <a:t>environment</a:t>
            </a:r>
            <a:endParaRPr lang="fr-CA" sz="2200" dirty="0"/>
          </a:p>
          <a:p>
            <a:pPr lvl="1"/>
            <a:r>
              <a:rPr lang="fr-CA" sz="2200" dirty="0" err="1"/>
              <a:t>Provide</a:t>
            </a:r>
            <a:r>
              <a:rPr lang="fr-CA" sz="2200" dirty="0"/>
              <a:t> the </a:t>
            </a:r>
            <a:r>
              <a:rPr lang="fr-CA" sz="2200" dirty="0" err="1"/>
              <a:t>Indigenous</a:t>
            </a:r>
            <a:r>
              <a:rPr lang="fr-CA" sz="2200" dirty="0"/>
              <a:t> </a:t>
            </a:r>
            <a:r>
              <a:rPr lang="fr-CA" sz="2200" dirty="0" err="1"/>
              <a:t>community</a:t>
            </a:r>
            <a:r>
              <a:rPr lang="fr-CA" sz="2200" dirty="0"/>
              <a:t> </a:t>
            </a:r>
            <a:r>
              <a:rPr lang="fr-CA" sz="2200" dirty="0" err="1"/>
              <a:t>with</a:t>
            </a:r>
            <a:r>
              <a:rPr lang="fr-CA" sz="2200" dirty="0"/>
              <a:t> a </a:t>
            </a:r>
            <a:r>
              <a:rPr lang="fr-CA" sz="2200" dirty="0" err="1"/>
              <a:t>share</a:t>
            </a:r>
            <a:r>
              <a:rPr lang="fr-CA" sz="2200" dirty="0"/>
              <a:t> of the </a:t>
            </a:r>
            <a:r>
              <a:rPr lang="fr-CA" sz="2200" dirty="0" err="1"/>
              <a:t>economic</a:t>
            </a:r>
            <a:r>
              <a:rPr lang="fr-CA" sz="2200" dirty="0"/>
              <a:t> </a:t>
            </a:r>
            <a:r>
              <a:rPr lang="fr-CA" sz="2200" dirty="0" err="1"/>
              <a:t>benefits</a:t>
            </a:r>
            <a:endParaRPr lang="fr-CA" sz="2200" dirty="0"/>
          </a:p>
          <a:p>
            <a:pPr lvl="1"/>
            <a:r>
              <a:rPr lang="fr-CA" sz="2200" dirty="0" err="1"/>
              <a:t>Build</a:t>
            </a:r>
            <a:r>
              <a:rPr lang="fr-CA" sz="2200" dirty="0"/>
              <a:t> a </a:t>
            </a:r>
            <a:r>
              <a:rPr lang="fr-CA" sz="2200" dirty="0" err="1"/>
              <a:t>sustainable</a:t>
            </a:r>
            <a:r>
              <a:rPr lang="fr-CA" sz="2200" dirty="0"/>
              <a:t> </a:t>
            </a:r>
            <a:r>
              <a:rPr lang="fr-CA" sz="2200" dirty="0" err="1"/>
              <a:t>relationship</a:t>
            </a:r>
            <a:r>
              <a:rPr lang="fr-CA" sz="22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04869493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AC17DE74-01C9-4859-B65A-85CF999E85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68C0432-0E90-4CC1-8CD3-D44A90DF07E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2347414"/>
          </a:xfrm>
          <a:custGeom>
            <a:avLst/>
            <a:gdLst>
              <a:gd name="connsiteX0" fmla="*/ 0 w 12192000"/>
              <a:gd name="connsiteY0" fmla="*/ 0 h 2347414"/>
              <a:gd name="connsiteX1" fmla="*/ 12192000 w 12192000"/>
              <a:gd name="connsiteY1" fmla="*/ 0 h 2347414"/>
              <a:gd name="connsiteX2" fmla="*/ 12192000 w 12192000"/>
              <a:gd name="connsiteY2" fmla="*/ 1736458 h 2347414"/>
              <a:gd name="connsiteX3" fmla="*/ 11967601 w 12192000"/>
              <a:gd name="connsiteY3" fmla="*/ 1784034 h 2347414"/>
              <a:gd name="connsiteX4" fmla="*/ 10829000 w 12192000"/>
              <a:gd name="connsiteY4" fmla="*/ 1983294 h 2347414"/>
              <a:gd name="connsiteX5" fmla="*/ 10743779 w 12192000"/>
              <a:gd name="connsiteY5" fmla="*/ 1996027 h 2347414"/>
              <a:gd name="connsiteX6" fmla="*/ 10829254 w 12192000"/>
              <a:gd name="connsiteY6" fmla="*/ 1987751 h 2347414"/>
              <a:gd name="connsiteX7" fmla="*/ 10847162 w 12192000"/>
              <a:gd name="connsiteY7" fmla="*/ 1988388 h 2347414"/>
              <a:gd name="connsiteX8" fmla="*/ 11575155 w 12192000"/>
              <a:gd name="connsiteY8" fmla="*/ 1921415 h 2347414"/>
              <a:gd name="connsiteX9" fmla="*/ 12192000 w 12192000"/>
              <a:gd name="connsiteY9" fmla="*/ 1851213 h 2347414"/>
              <a:gd name="connsiteX10" fmla="*/ 12192000 w 12192000"/>
              <a:gd name="connsiteY10" fmla="*/ 1907356 h 2347414"/>
              <a:gd name="connsiteX11" fmla="*/ 12035532 w 12192000"/>
              <a:gd name="connsiteY11" fmla="*/ 1927033 h 2347414"/>
              <a:gd name="connsiteX12" fmla="*/ 11576932 w 12192000"/>
              <a:gd name="connsiteY12" fmla="*/ 1976291 h 2347414"/>
              <a:gd name="connsiteX13" fmla="*/ 10627316 w 12192000"/>
              <a:gd name="connsiteY13" fmla="*/ 2061470 h 2347414"/>
              <a:gd name="connsiteX14" fmla="*/ 9804196 w 12192000"/>
              <a:gd name="connsiteY14" fmla="*/ 2123478 h 2347414"/>
              <a:gd name="connsiteX15" fmla="*/ 9243851 w 12192000"/>
              <a:gd name="connsiteY15" fmla="*/ 2180008 h 2347414"/>
              <a:gd name="connsiteX16" fmla="*/ 8731259 w 12192000"/>
              <a:gd name="connsiteY16" fmla="*/ 2225081 h 2347414"/>
              <a:gd name="connsiteX17" fmla="*/ 8065752 w 12192000"/>
              <a:gd name="connsiteY17" fmla="*/ 2271681 h 2347414"/>
              <a:gd name="connsiteX18" fmla="*/ 7658065 w 12192000"/>
              <a:gd name="connsiteY18" fmla="*/ 2292562 h 2347414"/>
              <a:gd name="connsiteX19" fmla="*/ 6531024 w 12192000"/>
              <a:gd name="connsiteY19" fmla="*/ 2324138 h 2347414"/>
              <a:gd name="connsiteX20" fmla="*/ 6178331 w 12192000"/>
              <a:gd name="connsiteY20" fmla="*/ 2345655 h 2347414"/>
              <a:gd name="connsiteX21" fmla="*/ 5977282 w 12192000"/>
              <a:gd name="connsiteY21" fmla="*/ 2344127 h 2347414"/>
              <a:gd name="connsiteX22" fmla="*/ 5367658 w 12192000"/>
              <a:gd name="connsiteY22" fmla="*/ 2329230 h 2347414"/>
              <a:gd name="connsiteX23" fmla="*/ 4387306 w 12192000"/>
              <a:gd name="connsiteY23" fmla="*/ 2288614 h 2347414"/>
              <a:gd name="connsiteX24" fmla="*/ 4180287 w 12192000"/>
              <a:gd name="connsiteY24" fmla="*/ 2280211 h 2347414"/>
              <a:gd name="connsiteX25" fmla="*/ 3842199 w 12192000"/>
              <a:gd name="connsiteY25" fmla="*/ 2257039 h 2347414"/>
              <a:gd name="connsiteX26" fmla="*/ 3730309 w 12192000"/>
              <a:gd name="connsiteY26" fmla="*/ 2251182 h 2347414"/>
              <a:gd name="connsiteX27" fmla="*/ 3425496 w 12192000"/>
              <a:gd name="connsiteY27" fmla="*/ 2231320 h 2347414"/>
              <a:gd name="connsiteX28" fmla="*/ 3076106 w 12192000"/>
              <a:gd name="connsiteY28" fmla="*/ 2201781 h 2347414"/>
              <a:gd name="connsiteX29" fmla="*/ 2819682 w 12192000"/>
              <a:gd name="connsiteY29" fmla="*/ 2182427 h 2347414"/>
              <a:gd name="connsiteX30" fmla="*/ 2525539 w 12192000"/>
              <a:gd name="connsiteY30" fmla="*/ 2152888 h 2347414"/>
              <a:gd name="connsiteX31" fmla="*/ 2311915 w 12192000"/>
              <a:gd name="connsiteY31" fmla="*/ 2133536 h 2347414"/>
              <a:gd name="connsiteX32" fmla="*/ 2054223 w 12192000"/>
              <a:gd name="connsiteY32" fmla="*/ 2104760 h 2347414"/>
              <a:gd name="connsiteX33" fmla="*/ 1865367 w 12192000"/>
              <a:gd name="connsiteY33" fmla="*/ 2084770 h 2347414"/>
              <a:gd name="connsiteX34" fmla="*/ 1629263 w 12192000"/>
              <a:gd name="connsiteY34" fmla="*/ 2055996 h 2347414"/>
              <a:gd name="connsiteX35" fmla="*/ 1458823 w 12192000"/>
              <a:gd name="connsiteY35" fmla="*/ 2035751 h 2347414"/>
              <a:gd name="connsiteX36" fmla="*/ 1241390 w 12192000"/>
              <a:gd name="connsiteY36" fmla="*/ 2007103 h 2347414"/>
              <a:gd name="connsiteX37" fmla="*/ 1047453 w 12192000"/>
              <a:gd name="connsiteY37" fmla="*/ 1980748 h 2347414"/>
              <a:gd name="connsiteX38" fmla="*/ 814907 w 12192000"/>
              <a:gd name="connsiteY38" fmla="*/ 1949045 h 2347414"/>
              <a:gd name="connsiteX39" fmla="*/ 592649 w 12192000"/>
              <a:gd name="connsiteY39" fmla="*/ 1913776 h 2347414"/>
              <a:gd name="connsiteX40" fmla="*/ 343591 w 12192000"/>
              <a:gd name="connsiteY40" fmla="*/ 1872650 h 2347414"/>
              <a:gd name="connsiteX41" fmla="*/ 35731 w 12192000"/>
              <a:gd name="connsiteY41" fmla="*/ 1821722 h 2347414"/>
              <a:gd name="connsiteX42" fmla="*/ 0 w 12192000"/>
              <a:gd name="connsiteY42" fmla="*/ 1814848 h 2347414"/>
              <a:gd name="connsiteX43" fmla="*/ 0 w 12192000"/>
              <a:gd name="connsiteY43" fmla="*/ 1758489 h 2347414"/>
              <a:gd name="connsiteX44" fmla="*/ 274248 w 12192000"/>
              <a:gd name="connsiteY44" fmla="*/ 1808735 h 2347414"/>
              <a:gd name="connsiteX45" fmla="*/ 498157 w 12192000"/>
              <a:gd name="connsiteY45" fmla="*/ 1846167 h 2347414"/>
              <a:gd name="connsiteX46" fmla="*/ 722828 w 12192000"/>
              <a:gd name="connsiteY46" fmla="*/ 1878635 h 2347414"/>
              <a:gd name="connsiteX47" fmla="*/ 949913 w 12192000"/>
              <a:gd name="connsiteY47" fmla="*/ 1912375 h 2347414"/>
              <a:gd name="connsiteX48" fmla="*/ 1195414 w 12192000"/>
              <a:gd name="connsiteY48" fmla="*/ 1947516 h 2347414"/>
              <a:gd name="connsiteX49" fmla="*/ 1342867 w 12192000"/>
              <a:gd name="connsiteY49" fmla="*/ 1968397 h 2347414"/>
              <a:gd name="connsiteX50" fmla="*/ 1518007 w 12192000"/>
              <a:gd name="connsiteY50" fmla="*/ 1988006 h 2347414"/>
              <a:gd name="connsiteX51" fmla="*/ 1701403 w 12192000"/>
              <a:gd name="connsiteY51" fmla="*/ 2010669 h 2347414"/>
              <a:gd name="connsiteX52" fmla="*/ 1879210 w 12192000"/>
              <a:gd name="connsiteY52" fmla="*/ 2031167 h 2347414"/>
              <a:gd name="connsiteX53" fmla="*/ 2068702 w 12192000"/>
              <a:gd name="connsiteY53" fmla="*/ 2052940 h 2347414"/>
              <a:gd name="connsiteX54" fmla="*/ 2212090 w 12192000"/>
              <a:gd name="connsiteY54" fmla="*/ 2067583 h 2347414"/>
              <a:gd name="connsiteX55" fmla="*/ 2416949 w 12192000"/>
              <a:gd name="connsiteY55" fmla="*/ 2089609 h 2347414"/>
              <a:gd name="connsiteX56" fmla="*/ 2582055 w 12192000"/>
              <a:gd name="connsiteY56" fmla="*/ 2105397 h 2347414"/>
              <a:gd name="connsiteX57" fmla="*/ 2802282 w 12192000"/>
              <a:gd name="connsiteY57" fmla="*/ 2126405 h 2347414"/>
              <a:gd name="connsiteX58" fmla="*/ 2984916 w 12192000"/>
              <a:gd name="connsiteY58" fmla="*/ 2141684 h 2347414"/>
              <a:gd name="connsiteX59" fmla="*/ 3241847 w 12192000"/>
              <a:gd name="connsiteY59" fmla="*/ 2164094 h 2347414"/>
              <a:gd name="connsiteX60" fmla="*/ 3439848 w 12192000"/>
              <a:gd name="connsiteY60" fmla="*/ 2176826 h 2347414"/>
              <a:gd name="connsiteX61" fmla="*/ 3658678 w 12192000"/>
              <a:gd name="connsiteY61" fmla="*/ 2194523 h 2347414"/>
              <a:gd name="connsiteX62" fmla="*/ 3881317 w 12192000"/>
              <a:gd name="connsiteY62" fmla="*/ 2206491 h 2347414"/>
              <a:gd name="connsiteX63" fmla="*/ 4148916 w 12192000"/>
              <a:gd name="connsiteY63" fmla="*/ 2225081 h 2347414"/>
              <a:gd name="connsiteX64" fmla="*/ 4468337 w 12192000"/>
              <a:gd name="connsiteY64" fmla="*/ 2237813 h 2347414"/>
              <a:gd name="connsiteX65" fmla="*/ 4605375 w 12192000"/>
              <a:gd name="connsiteY65" fmla="*/ 2240232 h 2347414"/>
              <a:gd name="connsiteX66" fmla="*/ 4527647 w 12192000"/>
              <a:gd name="connsiteY66" fmla="*/ 2236412 h 2347414"/>
              <a:gd name="connsiteX67" fmla="*/ 4175589 w 12192000"/>
              <a:gd name="connsiteY67" fmla="*/ 2212985 h 2347414"/>
              <a:gd name="connsiteX68" fmla="*/ 3988255 w 12192000"/>
              <a:gd name="connsiteY68" fmla="*/ 2200253 h 2347414"/>
              <a:gd name="connsiteX69" fmla="*/ 3686492 w 12192000"/>
              <a:gd name="connsiteY69" fmla="*/ 2176062 h 2347414"/>
              <a:gd name="connsiteX70" fmla="*/ 3517320 w 12192000"/>
              <a:gd name="connsiteY70" fmla="*/ 2163330 h 2347414"/>
              <a:gd name="connsiteX71" fmla="*/ 3258357 w 12192000"/>
              <a:gd name="connsiteY71" fmla="*/ 2139519 h 2347414"/>
              <a:gd name="connsiteX72" fmla="*/ 3101506 w 12192000"/>
              <a:gd name="connsiteY72" fmla="*/ 2126787 h 2347414"/>
              <a:gd name="connsiteX73" fmla="*/ 2809395 w 12192000"/>
              <a:gd name="connsiteY73" fmla="*/ 2097502 h 2347414"/>
              <a:gd name="connsiteX74" fmla="*/ 2598566 w 12192000"/>
              <a:gd name="connsiteY74" fmla="*/ 2078532 h 2347414"/>
              <a:gd name="connsiteX75" fmla="*/ 2337444 w 12192000"/>
              <a:gd name="connsiteY75" fmla="*/ 2048611 h 2347414"/>
              <a:gd name="connsiteX76" fmla="*/ 2091054 w 12192000"/>
              <a:gd name="connsiteY76" fmla="*/ 2023146 h 2347414"/>
              <a:gd name="connsiteX77" fmla="*/ 1755761 w 12192000"/>
              <a:gd name="connsiteY77" fmla="*/ 1981384 h 2347414"/>
              <a:gd name="connsiteX78" fmla="*/ 1441169 w 12192000"/>
              <a:gd name="connsiteY78" fmla="*/ 1943824 h 2347414"/>
              <a:gd name="connsiteX79" fmla="*/ 1017607 w 12192000"/>
              <a:gd name="connsiteY79" fmla="*/ 1883345 h 2347414"/>
              <a:gd name="connsiteX80" fmla="*/ 594427 w 12192000"/>
              <a:gd name="connsiteY80" fmla="*/ 1821849 h 2347414"/>
              <a:gd name="connsiteX81" fmla="*/ 200711 w 12192000"/>
              <a:gd name="connsiteY81" fmla="*/ 1755132 h 2347414"/>
              <a:gd name="connsiteX82" fmla="*/ 0 w 12192000"/>
              <a:gd name="connsiteY82" fmla="*/ 1718743 h 2347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2192000" h="2347414">
                <a:moveTo>
                  <a:pt x="0" y="0"/>
                </a:moveTo>
                <a:lnTo>
                  <a:pt x="12192000" y="0"/>
                </a:lnTo>
                <a:lnTo>
                  <a:pt x="12192000" y="1736458"/>
                </a:lnTo>
                <a:lnTo>
                  <a:pt x="11967601" y="1784034"/>
                </a:lnTo>
                <a:cubicBezTo>
                  <a:pt x="11589888" y="1859409"/>
                  <a:pt x="11209762" y="1923961"/>
                  <a:pt x="10829000" y="1983294"/>
                </a:cubicBezTo>
                <a:lnTo>
                  <a:pt x="10743779" y="1996027"/>
                </a:lnTo>
                <a:cubicBezTo>
                  <a:pt x="10772495" y="1996778"/>
                  <a:pt x="10801211" y="1993989"/>
                  <a:pt x="10829254" y="1987751"/>
                </a:cubicBezTo>
                <a:cubicBezTo>
                  <a:pt x="10835198" y="1988337"/>
                  <a:pt x="10841180" y="1988553"/>
                  <a:pt x="10847162" y="1988388"/>
                </a:cubicBezTo>
                <a:cubicBezTo>
                  <a:pt x="11090123" y="1968907"/>
                  <a:pt x="11332703" y="1945734"/>
                  <a:pt x="11575155" y="1921415"/>
                </a:cubicBezTo>
                <a:lnTo>
                  <a:pt x="12192000" y="1851213"/>
                </a:lnTo>
                <a:lnTo>
                  <a:pt x="12192000" y="1907356"/>
                </a:lnTo>
                <a:lnTo>
                  <a:pt x="12035532" y="1927033"/>
                </a:lnTo>
                <a:cubicBezTo>
                  <a:pt x="11882793" y="1944747"/>
                  <a:pt x="11729910" y="1961077"/>
                  <a:pt x="11576932" y="1976291"/>
                </a:cubicBezTo>
                <a:cubicBezTo>
                  <a:pt x="11260690" y="2008122"/>
                  <a:pt x="10944193" y="2037279"/>
                  <a:pt x="10627316" y="2061470"/>
                </a:cubicBezTo>
                <a:cubicBezTo>
                  <a:pt x="10352985" y="2082351"/>
                  <a:pt x="10078401" y="2100431"/>
                  <a:pt x="9804196" y="2123478"/>
                </a:cubicBezTo>
                <a:cubicBezTo>
                  <a:pt x="9617118" y="2139137"/>
                  <a:pt x="9430675" y="2161674"/>
                  <a:pt x="9243851" y="2180008"/>
                </a:cubicBezTo>
                <a:cubicBezTo>
                  <a:pt x="9073157" y="2196433"/>
                  <a:pt x="8902207" y="2211966"/>
                  <a:pt x="8731259" y="2225081"/>
                </a:cubicBezTo>
                <a:cubicBezTo>
                  <a:pt x="8509507" y="2242054"/>
                  <a:pt x="8287667" y="2257586"/>
                  <a:pt x="8065752" y="2271681"/>
                </a:cubicBezTo>
                <a:cubicBezTo>
                  <a:pt x="7929984" y="2280466"/>
                  <a:pt x="7793961" y="2285814"/>
                  <a:pt x="7658065" y="2292562"/>
                </a:cubicBezTo>
                <a:cubicBezTo>
                  <a:pt x="7282640" y="2311661"/>
                  <a:pt x="6906704" y="2314208"/>
                  <a:pt x="6531024" y="2324138"/>
                </a:cubicBezTo>
                <a:cubicBezTo>
                  <a:pt x="6413417" y="2327322"/>
                  <a:pt x="6295937" y="2338399"/>
                  <a:pt x="6178331" y="2345655"/>
                </a:cubicBezTo>
                <a:cubicBezTo>
                  <a:pt x="6111271" y="2349730"/>
                  <a:pt x="6044342" y="2345655"/>
                  <a:pt x="5977282" y="2344127"/>
                </a:cubicBezTo>
                <a:cubicBezTo>
                  <a:pt x="5774073" y="2338908"/>
                  <a:pt x="5570866" y="2334960"/>
                  <a:pt x="5367658" y="2329230"/>
                </a:cubicBezTo>
                <a:cubicBezTo>
                  <a:pt x="5040746" y="2319809"/>
                  <a:pt x="4713963" y="2306274"/>
                  <a:pt x="4387306" y="2288614"/>
                </a:cubicBezTo>
                <a:cubicBezTo>
                  <a:pt x="4318342" y="2284796"/>
                  <a:pt x="4249253" y="2284286"/>
                  <a:pt x="4180287" y="2280211"/>
                </a:cubicBezTo>
                <a:cubicBezTo>
                  <a:pt x="4067634" y="2273463"/>
                  <a:pt x="3954980" y="2265060"/>
                  <a:pt x="3842199" y="2257039"/>
                </a:cubicBezTo>
                <a:cubicBezTo>
                  <a:pt x="3804988" y="2254492"/>
                  <a:pt x="3767648" y="2254620"/>
                  <a:pt x="3730309" y="2251182"/>
                </a:cubicBezTo>
                <a:cubicBezTo>
                  <a:pt x="3628704" y="2242142"/>
                  <a:pt x="3527101" y="2238449"/>
                  <a:pt x="3425496" y="2231320"/>
                </a:cubicBezTo>
                <a:cubicBezTo>
                  <a:pt x="3308906" y="2222534"/>
                  <a:pt x="3192569" y="2211330"/>
                  <a:pt x="3076106" y="2201781"/>
                </a:cubicBezTo>
                <a:cubicBezTo>
                  <a:pt x="2990757" y="2194905"/>
                  <a:pt x="2905157" y="2190067"/>
                  <a:pt x="2819682" y="2182427"/>
                </a:cubicBezTo>
                <a:cubicBezTo>
                  <a:pt x="2721507" y="2173515"/>
                  <a:pt x="2623586" y="2162311"/>
                  <a:pt x="2525539" y="2152888"/>
                </a:cubicBezTo>
                <a:cubicBezTo>
                  <a:pt x="2454289" y="2145886"/>
                  <a:pt x="2383038" y="2140920"/>
                  <a:pt x="2311915" y="2133536"/>
                </a:cubicBezTo>
                <a:cubicBezTo>
                  <a:pt x="2225933" y="2124749"/>
                  <a:pt x="2140204" y="2114182"/>
                  <a:pt x="2054223" y="2104760"/>
                </a:cubicBezTo>
                <a:cubicBezTo>
                  <a:pt x="1990719" y="2097758"/>
                  <a:pt x="1928233" y="2092028"/>
                  <a:pt x="1865367" y="2084770"/>
                </a:cubicBezTo>
                <a:cubicBezTo>
                  <a:pt x="1786622" y="2075603"/>
                  <a:pt x="1708006" y="2065545"/>
                  <a:pt x="1629263" y="2055996"/>
                </a:cubicBezTo>
                <a:cubicBezTo>
                  <a:pt x="1572492" y="2049120"/>
                  <a:pt x="1515595" y="2043264"/>
                  <a:pt x="1458823" y="2035751"/>
                </a:cubicBezTo>
                <a:cubicBezTo>
                  <a:pt x="1386303" y="2026585"/>
                  <a:pt x="1313784" y="2016780"/>
                  <a:pt x="1241390" y="2007103"/>
                </a:cubicBezTo>
                <a:lnTo>
                  <a:pt x="1047453" y="1980748"/>
                </a:lnTo>
                <a:cubicBezTo>
                  <a:pt x="969980" y="1970180"/>
                  <a:pt x="892254" y="1960377"/>
                  <a:pt x="814907" y="1949045"/>
                </a:cubicBezTo>
                <a:cubicBezTo>
                  <a:pt x="740609" y="1938094"/>
                  <a:pt x="666692" y="1925744"/>
                  <a:pt x="592649" y="1913776"/>
                </a:cubicBezTo>
                <a:cubicBezTo>
                  <a:pt x="509587" y="1900280"/>
                  <a:pt x="426653" y="1886274"/>
                  <a:pt x="343591" y="1872650"/>
                </a:cubicBezTo>
                <a:cubicBezTo>
                  <a:pt x="240972" y="1855716"/>
                  <a:pt x="138225" y="1839673"/>
                  <a:pt x="35731" y="1821722"/>
                </a:cubicBezTo>
                <a:lnTo>
                  <a:pt x="0" y="1814848"/>
                </a:lnTo>
                <a:lnTo>
                  <a:pt x="0" y="1758489"/>
                </a:lnTo>
                <a:lnTo>
                  <a:pt x="274248" y="1808735"/>
                </a:lnTo>
                <a:cubicBezTo>
                  <a:pt x="348926" y="1821467"/>
                  <a:pt x="423604" y="1832798"/>
                  <a:pt x="498157" y="1846167"/>
                </a:cubicBezTo>
                <a:cubicBezTo>
                  <a:pt x="572708" y="1859536"/>
                  <a:pt x="647896" y="1867813"/>
                  <a:pt x="722828" y="1878635"/>
                </a:cubicBezTo>
                <a:cubicBezTo>
                  <a:pt x="797762" y="1889457"/>
                  <a:pt x="874219" y="1901426"/>
                  <a:pt x="949913" y="1912375"/>
                </a:cubicBezTo>
                <a:cubicBezTo>
                  <a:pt x="1031704" y="1924343"/>
                  <a:pt x="1113496" y="1935802"/>
                  <a:pt x="1195414" y="1947516"/>
                </a:cubicBezTo>
                <a:cubicBezTo>
                  <a:pt x="1244566" y="1954519"/>
                  <a:pt x="1293589" y="1962285"/>
                  <a:pt x="1342867" y="1968397"/>
                </a:cubicBezTo>
                <a:cubicBezTo>
                  <a:pt x="1401162" y="1975656"/>
                  <a:pt x="1459712" y="1981130"/>
                  <a:pt x="1518007" y="1988006"/>
                </a:cubicBezTo>
                <a:cubicBezTo>
                  <a:pt x="1579224" y="1995263"/>
                  <a:pt x="1640186" y="2003411"/>
                  <a:pt x="1701403" y="2010669"/>
                </a:cubicBezTo>
                <a:cubicBezTo>
                  <a:pt x="1762618" y="2017926"/>
                  <a:pt x="1820279" y="2024292"/>
                  <a:pt x="1879210" y="2031167"/>
                </a:cubicBezTo>
                <a:cubicBezTo>
                  <a:pt x="1942712" y="2038425"/>
                  <a:pt x="2006214" y="2046064"/>
                  <a:pt x="2068702" y="2052940"/>
                </a:cubicBezTo>
                <a:cubicBezTo>
                  <a:pt x="2116455" y="2058160"/>
                  <a:pt x="2164335" y="2062362"/>
                  <a:pt x="2212090" y="2067583"/>
                </a:cubicBezTo>
                <a:cubicBezTo>
                  <a:pt x="2280419" y="2074967"/>
                  <a:pt x="2348493" y="2085152"/>
                  <a:pt x="2416949" y="2089609"/>
                </a:cubicBezTo>
                <a:cubicBezTo>
                  <a:pt x="2472070" y="2093302"/>
                  <a:pt x="2526936" y="2099540"/>
                  <a:pt x="2582055" y="2105397"/>
                </a:cubicBezTo>
                <a:cubicBezTo>
                  <a:pt x="2655337" y="2113291"/>
                  <a:pt x="2729001" y="2119785"/>
                  <a:pt x="2802282" y="2126405"/>
                </a:cubicBezTo>
                <a:cubicBezTo>
                  <a:pt x="2862991" y="2131753"/>
                  <a:pt x="2924207" y="2136337"/>
                  <a:pt x="2984916" y="2141684"/>
                </a:cubicBezTo>
                <a:cubicBezTo>
                  <a:pt x="3070516" y="2149324"/>
                  <a:pt x="3156373" y="2152888"/>
                  <a:pt x="3241847" y="2164094"/>
                </a:cubicBezTo>
                <a:cubicBezTo>
                  <a:pt x="3307255" y="2172624"/>
                  <a:pt x="3374060" y="2169822"/>
                  <a:pt x="3439848" y="2176826"/>
                </a:cubicBezTo>
                <a:cubicBezTo>
                  <a:pt x="3512622" y="2184592"/>
                  <a:pt x="3585777" y="2186247"/>
                  <a:pt x="3658678" y="2194523"/>
                </a:cubicBezTo>
                <a:cubicBezTo>
                  <a:pt x="3731578" y="2202800"/>
                  <a:pt x="3807019" y="2201781"/>
                  <a:pt x="3881317" y="2206491"/>
                </a:cubicBezTo>
                <a:cubicBezTo>
                  <a:pt x="3970222" y="2212094"/>
                  <a:pt x="4059124" y="2223552"/>
                  <a:pt x="4148916" y="2225081"/>
                </a:cubicBezTo>
                <a:cubicBezTo>
                  <a:pt x="4255600" y="2226736"/>
                  <a:pt x="4361779" y="2236539"/>
                  <a:pt x="4468337" y="2237813"/>
                </a:cubicBezTo>
                <a:cubicBezTo>
                  <a:pt x="4511390" y="2238577"/>
                  <a:pt x="4554190" y="2246852"/>
                  <a:pt x="4605375" y="2240232"/>
                </a:cubicBezTo>
                <a:cubicBezTo>
                  <a:pt x="4574131" y="2238704"/>
                  <a:pt x="4550762" y="2237940"/>
                  <a:pt x="4527647" y="2236412"/>
                </a:cubicBezTo>
                <a:cubicBezTo>
                  <a:pt x="4410293" y="2228773"/>
                  <a:pt x="4292942" y="2220751"/>
                  <a:pt x="4175589" y="2212985"/>
                </a:cubicBezTo>
                <a:cubicBezTo>
                  <a:pt x="4113101" y="2208783"/>
                  <a:pt x="4050615" y="2205219"/>
                  <a:pt x="3988255" y="2200253"/>
                </a:cubicBezTo>
                <a:cubicBezTo>
                  <a:pt x="3887668" y="2192487"/>
                  <a:pt x="3787079" y="2184082"/>
                  <a:pt x="3686492" y="2176062"/>
                </a:cubicBezTo>
                <a:cubicBezTo>
                  <a:pt x="3630102" y="2171605"/>
                  <a:pt x="3573711" y="2168040"/>
                  <a:pt x="3517320" y="2163330"/>
                </a:cubicBezTo>
                <a:cubicBezTo>
                  <a:pt x="3430958" y="2155689"/>
                  <a:pt x="3344721" y="2147159"/>
                  <a:pt x="3258357" y="2139519"/>
                </a:cubicBezTo>
                <a:cubicBezTo>
                  <a:pt x="3206031" y="2134809"/>
                  <a:pt x="3153705" y="2131371"/>
                  <a:pt x="3101506" y="2126787"/>
                </a:cubicBezTo>
                <a:cubicBezTo>
                  <a:pt x="3004220" y="2117365"/>
                  <a:pt x="2907061" y="2106798"/>
                  <a:pt x="2809395" y="2097502"/>
                </a:cubicBezTo>
                <a:cubicBezTo>
                  <a:pt x="2739161" y="2090628"/>
                  <a:pt x="2668673" y="2085916"/>
                  <a:pt x="2598566" y="2078532"/>
                </a:cubicBezTo>
                <a:cubicBezTo>
                  <a:pt x="2511441" y="2069365"/>
                  <a:pt x="2424569" y="2058160"/>
                  <a:pt x="2337444" y="2048611"/>
                </a:cubicBezTo>
                <a:cubicBezTo>
                  <a:pt x="2255399" y="2039699"/>
                  <a:pt x="2173099" y="2032950"/>
                  <a:pt x="2091054" y="2023146"/>
                </a:cubicBezTo>
                <a:cubicBezTo>
                  <a:pt x="1979162" y="2010414"/>
                  <a:pt x="1867524" y="1995008"/>
                  <a:pt x="1755761" y="1981384"/>
                </a:cubicBezTo>
                <a:cubicBezTo>
                  <a:pt x="1650982" y="1968652"/>
                  <a:pt x="1545821" y="1957830"/>
                  <a:pt x="1441169" y="1943824"/>
                </a:cubicBezTo>
                <a:cubicBezTo>
                  <a:pt x="1299813" y="1924980"/>
                  <a:pt x="1158837" y="1903718"/>
                  <a:pt x="1017607" y="1883345"/>
                </a:cubicBezTo>
                <a:cubicBezTo>
                  <a:pt x="876378" y="1862974"/>
                  <a:pt x="735402" y="1844003"/>
                  <a:pt x="594427" y="1821849"/>
                </a:cubicBezTo>
                <a:cubicBezTo>
                  <a:pt x="462850" y="1801222"/>
                  <a:pt x="331526" y="1778304"/>
                  <a:pt x="200711" y="1755132"/>
                </a:cubicBezTo>
                <a:lnTo>
                  <a:pt x="0" y="1718743"/>
                </a:lnTo>
                <a:close/>
              </a:path>
            </a:pathLst>
          </a:custGeom>
          <a:solidFill>
            <a:schemeClr val="accent2"/>
          </a:solidFill>
          <a:ln w="819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4F56159-F1C4-68D8-7C68-A473A31E2A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01221"/>
            <a:ext cx="10515600" cy="1348065"/>
          </a:xfrm>
        </p:spPr>
        <p:txBody>
          <a:bodyPr>
            <a:normAutofit/>
          </a:bodyPr>
          <a:lstStyle/>
          <a:p>
            <a:r>
              <a:rPr lang="fr-CA" sz="5000">
                <a:solidFill>
                  <a:srgbClr val="FFFFFF"/>
                </a:solidFill>
              </a:rPr>
              <a:t>Why negotiate Exploration Agreements?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13953C-35F9-C02F-F87B-94FC8E165F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586789"/>
            <a:ext cx="10515600" cy="3590174"/>
          </a:xfrm>
        </p:spPr>
        <p:txBody>
          <a:bodyPr>
            <a:normAutofit/>
          </a:bodyPr>
          <a:lstStyle/>
          <a:p>
            <a:r>
              <a:rPr lang="fr-CA" sz="2200" dirty="0"/>
              <a:t>Can </a:t>
            </a:r>
            <a:r>
              <a:rPr lang="fr-CA" sz="2200" dirty="0" err="1"/>
              <a:t>generate</a:t>
            </a:r>
            <a:r>
              <a:rPr lang="fr-CA" sz="2200" dirty="0"/>
              <a:t> </a:t>
            </a:r>
            <a:r>
              <a:rPr lang="fr-CA" sz="2200" dirty="0" err="1"/>
              <a:t>benefits</a:t>
            </a:r>
            <a:r>
              <a:rPr lang="fr-CA" sz="2200" dirty="0"/>
              <a:t> for a </a:t>
            </a:r>
            <a:r>
              <a:rPr lang="fr-CA" sz="2200" dirty="0" err="1"/>
              <a:t>community</a:t>
            </a:r>
            <a:r>
              <a:rPr lang="fr-CA" sz="2200" dirty="0"/>
              <a:t>, </a:t>
            </a:r>
            <a:r>
              <a:rPr lang="fr-CA" sz="2200" dirty="0" err="1"/>
              <a:t>while</a:t>
            </a:r>
            <a:r>
              <a:rPr lang="fr-CA" sz="2200" dirty="0"/>
              <a:t> </a:t>
            </a:r>
            <a:r>
              <a:rPr lang="fr-CA" sz="2200" dirty="0" err="1"/>
              <a:t>also</a:t>
            </a:r>
            <a:r>
              <a:rPr lang="fr-CA" sz="2200" dirty="0"/>
              <a:t> </a:t>
            </a:r>
            <a:r>
              <a:rPr lang="fr-CA" sz="2200" dirty="0" err="1"/>
              <a:t>protecting</a:t>
            </a:r>
            <a:r>
              <a:rPr lang="fr-CA" sz="2200" dirty="0"/>
              <a:t> </a:t>
            </a:r>
            <a:r>
              <a:rPr lang="fr-CA" sz="2200" dirty="0" err="1"/>
              <a:t>their</a:t>
            </a:r>
            <a:r>
              <a:rPr lang="fr-CA" sz="2200" dirty="0"/>
              <a:t> lands and </a:t>
            </a:r>
            <a:r>
              <a:rPr lang="fr-CA" sz="2200" dirty="0" err="1"/>
              <a:t>way</a:t>
            </a:r>
            <a:r>
              <a:rPr lang="fr-CA" sz="2200" dirty="0"/>
              <a:t> of life</a:t>
            </a:r>
          </a:p>
          <a:p>
            <a:r>
              <a:rPr lang="fr-CA" sz="2200" dirty="0"/>
              <a:t>Are binding </a:t>
            </a:r>
            <a:r>
              <a:rPr lang="fr-CA" sz="2200" dirty="0" err="1"/>
              <a:t>private</a:t>
            </a:r>
            <a:r>
              <a:rPr lang="fr-CA" sz="2200" dirty="0"/>
              <a:t> </a:t>
            </a:r>
            <a:r>
              <a:rPr lang="fr-CA" sz="2200" dirty="0" err="1"/>
              <a:t>contracts</a:t>
            </a:r>
            <a:r>
              <a:rPr lang="fr-CA" sz="2200" dirty="0"/>
              <a:t> </a:t>
            </a:r>
            <a:r>
              <a:rPr lang="fr-CA" sz="2200" dirty="0" err="1"/>
              <a:t>between</a:t>
            </a:r>
            <a:r>
              <a:rPr lang="fr-CA" sz="2200" dirty="0"/>
              <a:t> the </a:t>
            </a:r>
            <a:r>
              <a:rPr lang="fr-CA" sz="2200" dirty="0" err="1"/>
              <a:t>community</a:t>
            </a:r>
            <a:r>
              <a:rPr lang="fr-CA" sz="2200" dirty="0"/>
              <a:t> and </a:t>
            </a:r>
            <a:r>
              <a:rPr lang="fr-CA" sz="2200" dirty="0" err="1"/>
              <a:t>mining</a:t>
            </a:r>
            <a:r>
              <a:rPr lang="fr-CA" sz="2200" dirty="0"/>
              <a:t> </a:t>
            </a:r>
            <a:r>
              <a:rPr lang="fr-CA" sz="2200" dirty="0" err="1"/>
              <a:t>companies</a:t>
            </a:r>
            <a:endParaRPr lang="fr-CA" sz="2200" dirty="0"/>
          </a:p>
          <a:p>
            <a:r>
              <a:rPr lang="fr-CA" sz="2200" dirty="0" err="1"/>
              <a:t>Should</a:t>
            </a:r>
            <a:r>
              <a:rPr lang="fr-CA" sz="2200" dirty="0"/>
              <a:t> </a:t>
            </a:r>
            <a:r>
              <a:rPr lang="fr-CA" sz="2200" dirty="0" err="1"/>
              <a:t>aim</a:t>
            </a:r>
            <a:r>
              <a:rPr lang="fr-CA" sz="2200" dirty="0"/>
              <a:t> to </a:t>
            </a:r>
            <a:r>
              <a:rPr lang="fr-CA" sz="2200" dirty="0" err="1"/>
              <a:t>minimize</a:t>
            </a:r>
            <a:r>
              <a:rPr lang="fr-CA" sz="2200" dirty="0"/>
              <a:t> the impact on </a:t>
            </a:r>
            <a:r>
              <a:rPr lang="fr-CA" sz="2200" dirty="0" err="1"/>
              <a:t>Aboriginal</a:t>
            </a:r>
            <a:r>
              <a:rPr lang="fr-CA" sz="2200" dirty="0"/>
              <a:t> </a:t>
            </a:r>
            <a:r>
              <a:rPr lang="fr-CA" sz="2200" dirty="0" err="1"/>
              <a:t>rights</a:t>
            </a:r>
            <a:r>
              <a:rPr lang="fr-CA" sz="2200" dirty="0"/>
              <a:t> </a:t>
            </a:r>
            <a:r>
              <a:rPr lang="fr-CA" sz="2200" dirty="0" err="1"/>
              <a:t>while</a:t>
            </a:r>
            <a:r>
              <a:rPr lang="fr-CA" sz="2200" dirty="0"/>
              <a:t> </a:t>
            </a:r>
            <a:r>
              <a:rPr lang="fr-CA" sz="2200" dirty="0" err="1"/>
              <a:t>giving</a:t>
            </a:r>
            <a:r>
              <a:rPr lang="fr-CA" sz="2200" dirty="0"/>
              <a:t> </a:t>
            </a:r>
            <a:r>
              <a:rPr lang="fr-CA" sz="2200" dirty="0" err="1"/>
              <a:t>certainty</a:t>
            </a:r>
            <a:r>
              <a:rPr lang="fr-CA" sz="2200" dirty="0"/>
              <a:t> as the exploration phase of the </a:t>
            </a:r>
            <a:r>
              <a:rPr lang="fr-CA" sz="2200" dirty="0" err="1"/>
              <a:t>project</a:t>
            </a:r>
            <a:r>
              <a:rPr lang="fr-CA" sz="2200" dirty="0"/>
              <a:t> </a:t>
            </a:r>
            <a:r>
              <a:rPr lang="fr-CA" sz="2200" dirty="0" err="1"/>
              <a:t>operates</a:t>
            </a:r>
            <a:endParaRPr lang="fr-CA" sz="2200" dirty="0"/>
          </a:p>
          <a:p>
            <a:r>
              <a:rPr lang="fr-CA" sz="2200" dirty="0"/>
              <a:t>Can </a:t>
            </a:r>
            <a:r>
              <a:rPr lang="fr-CA" sz="2200" dirty="0" err="1"/>
              <a:t>achieve</a:t>
            </a:r>
            <a:r>
              <a:rPr lang="fr-CA" sz="2200" dirty="0"/>
              <a:t> </a:t>
            </a:r>
            <a:r>
              <a:rPr lang="fr-CA" sz="2200" dirty="0" err="1"/>
              <a:t>benefits</a:t>
            </a:r>
            <a:r>
              <a:rPr lang="fr-CA" sz="2200" dirty="0"/>
              <a:t> and mitigation </a:t>
            </a:r>
            <a:r>
              <a:rPr lang="fr-CA" sz="2200" dirty="0" err="1"/>
              <a:t>measures</a:t>
            </a:r>
            <a:r>
              <a:rPr lang="fr-CA" sz="2200" dirty="0"/>
              <a:t> </a:t>
            </a:r>
            <a:r>
              <a:rPr lang="fr-CA" sz="2200" dirty="0" err="1"/>
              <a:t>beyond</a:t>
            </a:r>
            <a:r>
              <a:rPr lang="fr-CA" sz="2200" dirty="0"/>
              <a:t> </a:t>
            </a:r>
            <a:r>
              <a:rPr lang="fr-CA" sz="2200" dirty="0" err="1"/>
              <a:t>what</a:t>
            </a:r>
            <a:r>
              <a:rPr lang="fr-CA" sz="2200" dirty="0"/>
              <a:t> </a:t>
            </a:r>
            <a:r>
              <a:rPr lang="fr-CA" sz="2200" dirty="0" err="1"/>
              <a:t>regulators</a:t>
            </a:r>
            <a:r>
              <a:rPr lang="fr-CA" sz="2200" dirty="0"/>
              <a:t> can </a:t>
            </a:r>
            <a:r>
              <a:rPr lang="fr-CA" sz="2200" dirty="0" err="1"/>
              <a:t>require</a:t>
            </a:r>
            <a:endParaRPr lang="fr-CA" sz="2200" dirty="0"/>
          </a:p>
          <a:p>
            <a:r>
              <a:rPr lang="fr-CA" sz="2200" dirty="0"/>
              <a:t>Can </a:t>
            </a:r>
            <a:r>
              <a:rPr lang="fr-CA" sz="2200" dirty="0" err="1"/>
              <a:t>provide</a:t>
            </a:r>
            <a:r>
              <a:rPr lang="fr-CA" sz="2200" dirty="0"/>
              <a:t> </a:t>
            </a:r>
            <a:r>
              <a:rPr lang="fr-CA" sz="2200" dirty="0" err="1"/>
              <a:t>economic</a:t>
            </a:r>
            <a:r>
              <a:rPr lang="fr-CA" sz="2200" dirty="0"/>
              <a:t> </a:t>
            </a:r>
            <a:r>
              <a:rPr lang="fr-CA" sz="2200" dirty="0" err="1"/>
              <a:t>benefits</a:t>
            </a:r>
            <a:r>
              <a:rPr lang="fr-CA" sz="2200" dirty="0"/>
              <a:t> to </a:t>
            </a:r>
            <a:r>
              <a:rPr lang="fr-CA" sz="2200" dirty="0" err="1"/>
              <a:t>communities</a:t>
            </a:r>
            <a:r>
              <a:rPr lang="fr-CA" sz="2200" dirty="0"/>
              <a:t> (</a:t>
            </a:r>
            <a:r>
              <a:rPr lang="fr-CA" sz="2200" dirty="0" err="1"/>
              <a:t>annual</a:t>
            </a:r>
            <a:r>
              <a:rPr lang="fr-CA" sz="2200" dirty="0"/>
              <a:t> </a:t>
            </a:r>
            <a:r>
              <a:rPr lang="fr-CA" sz="2200" dirty="0" err="1"/>
              <a:t>payment</a:t>
            </a:r>
            <a:r>
              <a:rPr lang="fr-CA" sz="2200" dirty="0"/>
              <a:t>, </a:t>
            </a:r>
            <a:r>
              <a:rPr lang="fr-CA" sz="2200" dirty="0" err="1"/>
              <a:t>shares</a:t>
            </a:r>
            <a:r>
              <a:rPr lang="fr-CA" sz="2200" dirty="0"/>
              <a:t>, job </a:t>
            </a:r>
            <a:r>
              <a:rPr lang="fr-CA" sz="2200" dirty="0" err="1"/>
              <a:t>opportunities</a:t>
            </a:r>
            <a:r>
              <a:rPr lang="fr-CA" sz="2200" dirty="0"/>
              <a:t>, </a:t>
            </a:r>
            <a:r>
              <a:rPr lang="fr-CA" sz="2200" dirty="0" err="1"/>
              <a:t>contracting</a:t>
            </a:r>
            <a:r>
              <a:rPr lang="fr-CA" sz="2200" dirty="0"/>
              <a:t> </a:t>
            </a:r>
            <a:r>
              <a:rPr lang="fr-CA" sz="2200" dirty="0" err="1"/>
              <a:t>opportunities</a:t>
            </a:r>
            <a:r>
              <a:rPr lang="fr-CA" sz="2200" dirty="0"/>
              <a:t>, etc.)</a:t>
            </a:r>
          </a:p>
        </p:txBody>
      </p:sp>
    </p:spTree>
    <p:extLst>
      <p:ext uri="{BB962C8B-B14F-4D97-AF65-F5344CB8AC3E}">
        <p14:creationId xmlns:p14="http://schemas.microsoft.com/office/powerpoint/2010/main" val="400696649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Slide Background Fill">
            <a:extLst>
              <a:ext uri="{FF2B5EF4-FFF2-40B4-BE49-F238E27FC236}">
                <a16:creationId xmlns:a16="http://schemas.microsoft.com/office/drawing/2014/main" id="{C3420C89-0B09-4632-A4AF-3971D08BF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Color Cover">
            <a:extLst>
              <a:ext uri="{FF2B5EF4-FFF2-40B4-BE49-F238E27FC236}">
                <a16:creationId xmlns:a16="http://schemas.microsoft.com/office/drawing/2014/main" id="{4E5CBA61-BF74-40B4-A3A8-366BBA626C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C27E70C-5470-4262-B9CE-AE52C51CF4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12929"/>
            <a:ext cx="12188952" cy="3490956"/>
            <a:chOff x="651279" y="598259"/>
            <a:chExt cx="10889442" cy="5680742"/>
          </a:xfrm>
        </p:grpSpPr>
        <p:sp>
          <p:nvSpPr>
            <p:cNvPr id="35" name="Color">
              <a:extLst>
                <a:ext uri="{FF2B5EF4-FFF2-40B4-BE49-F238E27FC236}">
                  <a16:creationId xmlns:a16="http://schemas.microsoft.com/office/drawing/2014/main" id="{B5C7D35F-738C-47DF-AD6E-859806E4602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Color">
              <a:extLst>
                <a:ext uri="{FF2B5EF4-FFF2-40B4-BE49-F238E27FC236}">
                  <a16:creationId xmlns:a16="http://schemas.microsoft.com/office/drawing/2014/main" id="{740F8C8B-E52F-46CF-89C7-51C6A037CFB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" name="Picture 3" descr="A black background with a black square&#10;&#10;AI-generated content may be incorrect.">
            <a:extLst>
              <a:ext uri="{FF2B5EF4-FFF2-40B4-BE49-F238E27FC236}">
                <a16:creationId xmlns:a16="http://schemas.microsoft.com/office/drawing/2014/main" id="{AF6BC8E7-358E-F096-5B5A-A0267448E4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9035" y="3814306"/>
            <a:ext cx="4730214" cy="1773829"/>
          </a:xfrm>
          <a:prstGeom prst="rect">
            <a:avLst/>
          </a:prstGeom>
        </p:spPr>
      </p:pic>
      <p:grpSp>
        <p:nvGrpSpPr>
          <p:cNvPr id="38" name="Group 37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1D875F4-80F9-16CD-7E14-07B129BBE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4" y="841249"/>
            <a:ext cx="5692953" cy="2587131"/>
          </a:xfrm>
        </p:spPr>
        <p:txBody>
          <a:bodyPr anchor="b">
            <a:normAutofit/>
          </a:bodyPr>
          <a:lstStyle/>
          <a:p>
            <a:r>
              <a:rPr lang="fr-CA" dirty="0" err="1">
                <a:solidFill>
                  <a:schemeClr val="bg1"/>
                </a:solidFill>
              </a:rPr>
              <a:t>What</a:t>
            </a:r>
            <a:r>
              <a:rPr lang="fr-CA" dirty="0">
                <a:solidFill>
                  <a:schemeClr val="bg1"/>
                </a:solidFill>
              </a:rPr>
              <a:t> </a:t>
            </a:r>
            <a:r>
              <a:rPr lang="fr-CA" dirty="0" err="1">
                <a:solidFill>
                  <a:schemeClr val="bg1"/>
                </a:solidFill>
              </a:rPr>
              <a:t>does</a:t>
            </a:r>
            <a:r>
              <a:rPr lang="fr-CA" dirty="0">
                <a:solidFill>
                  <a:schemeClr val="bg1"/>
                </a:solidFill>
              </a:rPr>
              <a:t> an Exploration Agreement </a:t>
            </a:r>
            <a:r>
              <a:rPr lang="fr-CA" dirty="0" err="1">
                <a:solidFill>
                  <a:schemeClr val="bg1"/>
                </a:solidFill>
              </a:rPr>
              <a:t>mean</a:t>
            </a:r>
            <a:r>
              <a:rPr lang="fr-CA" dirty="0">
                <a:solidFill>
                  <a:schemeClr val="bg1"/>
                </a:solidFill>
              </a:rPr>
              <a:t> to LPFN?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B441C26-D4A0-0580-AC61-2041AAE29B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6383" y="3566810"/>
            <a:ext cx="5692953" cy="2651110"/>
          </a:xfrm>
        </p:spPr>
        <p:txBody>
          <a:bodyPr anchor="ctr">
            <a:normAutofit/>
          </a:bodyPr>
          <a:lstStyle/>
          <a:p>
            <a:r>
              <a:rPr lang="fr-CA" sz="1700" dirty="0">
                <a:solidFill>
                  <a:schemeClr val="tx2"/>
                </a:solidFill>
              </a:rPr>
              <a:t>Exploration Agreement </a:t>
            </a:r>
            <a:r>
              <a:rPr lang="fr-CA" sz="1700" dirty="0" err="1">
                <a:solidFill>
                  <a:schemeClr val="tx2"/>
                </a:solidFill>
              </a:rPr>
              <a:t>brings</a:t>
            </a:r>
            <a:r>
              <a:rPr lang="fr-CA" sz="1700" dirty="0">
                <a:solidFill>
                  <a:schemeClr val="tx2"/>
                </a:solidFill>
              </a:rPr>
              <a:t> to LPFN:</a:t>
            </a:r>
          </a:p>
          <a:p>
            <a:pPr lvl="1"/>
            <a:r>
              <a:rPr lang="fr-CA" sz="1700" dirty="0">
                <a:solidFill>
                  <a:schemeClr val="tx2"/>
                </a:solidFill>
              </a:rPr>
              <a:t>Assertion of </a:t>
            </a:r>
            <a:r>
              <a:rPr lang="fr-CA" sz="1700" dirty="0" err="1">
                <a:solidFill>
                  <a:schemeClr val="tx2"/>
                </a:solidFill>
              </a:rPr>
              <a:t>its</a:t>
            </a:r>
            <a:r>
              <a:rPr lang="fr-CA" sz="1700" dirty="0">
                <a:solidFill>
                  <a:schemeClr val="tx2"/>
                </a:solidFill>
              </a:rPr>
              <a:t> </a:t>
            </a:r>
            <a:r>
              <a:rPr lang="fr-CA" sz="1700" dirty="0" err="1">
                <a:solidFill>
                  <a:schemeClr val="tx2"/>
                </a:solidFill>
              </a:rPr>
              <a:t>rights</a:t>
            </a:r>
            <a:r>
              <a:rPr lang="fr-CA" sz="1700" dirty="0">
                <a:solidFill>
                  <a:schemeClr val="tx2"/>
                </a:solidFill>
              </a:rPr>
              <a:t> and </a:t>
            </a:r>
            <a:r>
              <a:rPr lang="fr-CA" sz="1700" dirty="0" err="1">
                <a:solidFill>
                  <a:schemeClr val="tx2"/>
                </a:solidFill>
              </a:rPr>
              <a:t>jurisdiction</a:t>
            </a:r>
            <a:r>
              <a:rPr lang="fr-CA" sz="1700" dirty="0">
                <a:solidFill>
                  <a:schemeClr val="tx2"/>
                </a:solidFill>
              </a:rPr>
              <a:t> over the </a:t>
            </a:r>
            <a:r>
              <a:rPr lang="fr-CA" sz="1700" dirty="0" err="1">
                <a:solidFill>
                  <a:schemeClr val="tx2"/>
                </a:solidFill>
              </a:rPr>
              <a:t>stewardship</a:t>
            </a:r>
            <a:r>
              <a:rPr lang="fr-CA" sz="1700" dirty="0">
                <a:solidFill>
                  <a:schemeClr val="tx2"/>
                </a:solidFill>
              </a:rPr>
              <a:t> of </a:t>
            </a:r>
            <a:r>
              <a:rPr lang="fr-CA" sz="1700" dirty="0" err="1">
                <a:solidFill>
                  <a:schemeClr val="tx2"/>
                </a:solidFill>
              </a:rPr>
              <a:t>Anicinabek</a:t>
            </a:r>
            <a:r>
              <a:rPr lang="fr-CA" sz="1700" dirty="0">
                <a:solidFill>
                  <a:schemeClr val="tx2"/>
                </a:solidFill>
              </a:rPr>
              <a:t> Aki</a:t>
            </a:r>
          </a:p>
          <a:p>
            <a:pPr lvl="1"/>
            <a:r>
              <a:rPr lang="fr-CA" sz="1700" dirty="0" err="1">
                <a:solidFill>
                  <a:schemeClr val="tx2"/>
                </a:solidFill>
              </a:rPr>
              <a:t>Certainty</a:t>
            </a:r>
            <a:r>
              <a:rPr lang="fr-CA" sz="1700" dirty="0">
                <a:solidFill>
                  <a:schemeClr val="tx2"/>
                </a:solidFill>
              </a:rPr>
              <a:t> on the consultation process </a:t>
            </a:r>
            <a:r>
              <a:rPr lang="fr-CA" sz="1700" dirty="0" err="1">
                <a:solidFill>
                  <a:schemeClr val="tx2"/>
                </a:solidFill>
              </a:rPr>
              <a:t>with</a:t>
            </a:r>
            <a:r>
              <a:rPr lang="fr-CA" sz="1700" dirty="0">
                <a:solidFill>
                  <a:schemeClr val="tx2"/>
                </a:solidFill>
              </a:rPr>
              <a:t> </a:t>
            </a:r>
            <a:r>
              <a:rPr lang="fr-CA" sz="1700" dirty="0" err="1">
                <a:solidFill>
                  <a:schemeClr val="tx2"/>
                </a:solidFill>
              </a:rPr>
              <a:t>Vior</a:t>
            </a:r>
            <a:endParaRPr lang="fr-CA" sz="1700" dirty="0">
              <a:solidFill>
                <a:schemeClr val="tx2"/>
              </a:solidFill>
            </a:endParaRPr>
          </a:p>
          <a:p>
            <a:pPr lvl="1"/>
            <a:r>
              <a:rPr lang="fr-CA" sz="1700" dirty="0" err="1">
                <a:solidFill>
                  <a:schemeClr val="tx2"/>
                </a:solidFill>
              </a:rPr>
              <a:t>Integration</a:t>
            </a:r>
            <a:r>
              <a:rPr lang="fr-CA" sz="1700" dirty="0">
                <a:solidFill>
                  <a:schemeClr val="tx2"/>
                </a:solidFill>
              </a:rPr>
              <a:t> of </a:t>
            </a:r>
            <a:r>
              <a:rPr lang="fr-CA" sz="1700" dirty="0" err="1">
                <a:solidFill>
                  <a:schemeClr val="tx2"/>
                </a:solidFill>
              </a:rPr>
              <a:t>Traditional</a:t>
            </a:r>
            <a:r>
              <a:rPr lang="fr-CA" sz="1700" dirty="0">
                <a:solidFill>
                  <a:schemeClr val="tx2"/>
                </a:solidFill>
              </a:rPr>
              <a:t> </a:t>
            </a:r>
            <a:r>
              <a:rPr lang="fr-CA" sz="1700" dirty="0" err="1">
                <a:solidFill>
                  <a:schemeClr val="tx2"/>
                </a:solidFill>
              </a:rPr>
              <a:t>Environmental</a:t>
            </a:r>
            <a:r>
              <a:rPr lang="fr-CA" sz="1700" dirty="0">
                <a:solidFill>
                  <a:schemeClr val="tx2"/>
                </a:solidFill>
              </a:rPr>
              <a:t> </a:t>
            </a:r>
            <a:r>
              <a:rPr lang="fr-CA" sz="1700" dirty="0" err="1">
                <a:solidFill>
                  <a:schemeClr val="tx2"/>
                </a:solidFill>
              </a:rPr>
              <a:t>Knoweldge</a:t>
            </a:r>
            <a:endParaRPr lang="fr-CA" sz="1700" dirty="0">
              <a:solidFill>
                <a:schemeClr val="tx2"/>
              </a:solidFill>
            </a:endParaRPr>
          </a:p>
          <a:p>
            <a:pPr lvl="1"/>
            <a:r>
              <a:rPr lang="fr-CA" sz="1700" dirty="0">
                <a:solidFill>
                  <a:schemeClr val="tx2"/>
                </a:solidFill>
              </a:rPr>
              <a:t>Jobs close to the </a:t>
            </a:r>
            <a:r>
              <a:rPr lang="fr-CA" sz="1700" dirty="0" err="1">
                <a:solidFill>
                  <a:schemeClr val="tx2"/>
                </a:solidFill>
              </a:rPr>
              <a:t>community</a:t>
            </a:r>
            <a:endParaRPr lang="fr-CA" sz="1700" dirty="0">
              <a:solidFill>
                <a:schemeClr val="tx2"/>
              </a:solidFill>
            </a:endParaRPr>
          </a:p>
          <a:p>
            <a:pPr lvl="1"/>
            <a:r>
              <a:rPr lang="fr-CA" sz="1700" dirty="0" err="1">
                <a:solidFill>
                  <a:schemeClr val="tx2"/>
                </a:solidFill>
              </a:rPr>
              <a:t>Contracting</a:t>
            </a:r>
            <a:r>
              <a:rPr lang="fr-CA" sz="1700" dirty="0">
                <a:solidFill>
                  <a:schemeClr val="tx2"/>
                </a:solidFill>
              </a:rPr>
              <a:t> </a:t>
            </a:r>
            <a:r>
              <a:rPr lang="fr-CA" sz="1700" dirty="0" err="1">
                <a:solidFill>
                  <a:schemeClr val="tx2"/>
                </a:solidFill>
              </a:rPr>
              <a:t>opportunities</a:t>
            </a:r>
            <a:r>
              <a:rPr lang="fr-CA" sz="1700" dirty="0">
                <a:solidFill>
                  <a:schemeClr val="tx2"/>
                </a:solidFill>
              </a:rPr>
              <a:t> for LPFN businesses</a:t>
            </a:r>
          </a:p>
          <a:p>
            <a:pPr lvl="1"/>
            <a:r>
              <a:rPr lang="fr-CA" sz="1700" dirty="0" err="1">
                <a:solidFill>
                  <a:schemeClr val="tx2"/>
                </a:solidFill>
              </a:rPr>
              <a:t>Meaningful</a:t>
            </a:r>
            <a:r>
              <a:rPr lang="fr-CA" sz="1700" dirty="0">
                <a:solidFill>
                  <a:schemeClr val="tx2"/>
                </a:solidFill>
              </a:rPr>
              <a:t> </a:t>
            </a:r>
            <a:r>
              <a:rPr lang="fr-CA" sz="1700" dirty="0" err="1">
                <a:solidFill>
                  <a:schemeClr val="tx2"/>
                </a:solidFill>
              </a:rPr>
              <a:t>relationship</a:t>
            </a:r>
            <a:r>
              <a:rPr lang="fr-CA" sz="1700" dirty="0">
                <a:solidFill>
                  <a:schemeClr val="tx2"/>
                </a:solidFill>
              </a:rPr>
              <a:t> </a:t>
            </a:r>
            <a:r>
              <a:rPr lang="fr-CA" sz="1700" dirty="0" err="1">
                <a:solidFill>
                  <a:schemeClr val="tx2"/>
                </a:solidFill>
              </a:rPr>
              <a:t>with</a:t>
            </a:r>
            <a:r>
              <a:rPr lang="fr-CA" sz="1700" dirty="0">
                <a:solidFill>
                  <a:schemeClr val="tx2"/>
                </a:solidFill>
              </a:rPr>
              <a:t> </a:t>
            </a:r>
            <a:r>
              <a:rPr lang="fr-CA" sz="1700" dirty="0" err="1">
                <a:solidFill>
                  <a:schemeClr val="tx2"/>
                </a:solidFill>
              </a:rPr>
              <a:t>Vior</a:t>
            </a:r>
            <a:r>
              <a:rPr lang="fr-CA" sz="1700" dirty="0">
                <a:solidFill>
                  <a:schemeClr val="tx2"/>
                </a:solidFill>
              </a:rPr>
              <a:t>, </a:t>
            </a:r>
            <a:r>
              <a:rPr lang="fr-CA" sz="1700" dirty="0" err="1">
                <a:solidFill>
                  <a:schemeClr val="tx2"/>
                </a:solidFill>
              </a:rPr>
              <a:t>based</a:t>
            </a:r>
            <a:r>
              <a:rPr lang="fr-CA" sz="1700" dirty="0">
                <a:solidFill>
                  <a:schemeClr val="tx2"/>
                </a:solidFill>
              </a:rPr>
              <a:t> on the Seven </a:t>
            </a:r>
            <a:r>
              <a:rPr lang="fr-CA" sz="1700" dirty="0" err="1">
                <a:solidFill>
                  <a:schemeClr val="tx2"/>
                </a:solidFill>
              </a:rPr>
              <a:t>Grandfather</a:t>
            </a:r>
            <a:r>
              <a:rPr lang="fr-CA" sz="1700" dirty="0">
                <a:solidFill>
                  <a:schemeClr val="tx2"/>
                </a:solidFill>
              </a:rPr>
              <a:t> </a:t>
            </a:r>
            <a:r>
              <a:rPr lang="fr-CA" sz="1700" dirty="0" err="1">
                <a:solidFill>
                  <a:schemeClr val="tx2"/>
                </a:solidFill>
              </a:rPr>
              <a:t>Teachings</a:t>
            </a:r>
            <a:endParaRPr lang="fr-CA" sz="17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150373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Rectangle 14">
            <a:extLst>
              <a:ext uri="{FF2B5EF4-FFF2-40B4-BE49-F238E27FC236}">
                <a16:creationId xmlns:a16="http://schemas.microsoft.com/office/drawing/2014/main" id="{6C4028FD-8BAA-4A19-BFDE-594D991B75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7F643B-7B67-3219-07CD-296A2658DE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56995"/>
            <a:ext cx="10515600" cy="1133693"/>
          </a:xfrm>
        </p:spPr>
        <p:txBody>
          <a:bodyPr>
            <a:normAutofit/>
          </a:bodyPr>
          <a:lstStyle/>
          <a:p>
            <a:r>
              <a:rPr lang="fr-CA" sz="3600"/>
              <a:t>Context leading to the negotiation of the Exploration Agreement with Vior</a:t>
            </a:r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32B2C698-676D-676B-2BAB-09E06D6177B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94639055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6158075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66" name="Rectangle 2065">
            <a:extLst>
              <a:ext uri="{FF2B5EF4-FFF2-40B4-BE49-F238E27FC236}">
                <a16:creationId xmlns:a16="http://schemas.microsoft.com/office/drawing/2014/main" id="{AAAE94E3-A7DB-4868-B1E3-E49703488B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453B15A-6639-4D77-57EC-961995B7E5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9560" y="856180"/>
            <a:ext cx="5279408" cy="1128068"/>
          </a:xfrm>
        </p:spPr>
        <p:txBody>
          <a:bodyPr anchor="ctr">
            <a:normAutofit/>
          </a:bodyPr>
          <a:lstStyle/>
          <a:p>
            <a:r>
              <a:rPr lang="en-US" sz="2500"/>
              <a:t>Context leading to the negotiation of the Exploration Agreement with Vior</a:t>
            </a:r>
            <a:endParaRPr lang="fr-CA" sz="2500"/>
          </a:p>
        </p:txBody>
      </p:sp>
      <p:grpSp>
        <p:nvGrpSpPr>
          <p:cNvPr id="2068" name="Group 2067">
            <a:extLst>
              <a:ext uri="{FF2B5EF4-FFF2-40B4-BE49-F238E27FC236}">
                <a16:creationId xmlns:a16="http://schemas.microsoft.com/office/drawing/2014/main" id="{1DE889C7-FAD6-4397-98E2-05D5034844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1083484"/>
            <a:ext cx="355196" cy="673460"/>
            <a:chOff x="0" y="823811"/>
            <a:chExt cx="355196" cy="673460"/>
          </a:xfrm>
        </p:grpSpPr>
        <p:sp>
          <p:nvSpPr>
            <p:cNvPr id="2069" name="Rectangle 2068">
              <a:extLst>
                <a:ext uri="{FF2B5EF4-FFF2-40B4-BE49-F238E27FC236}">
                  <a16:creationId xmlns:a16="http://schemas.microsoft.com/office/drawing/2014/main" id="{F399A70F-F8CD-4992-9EF5-6CF15472E7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823811"/>
              <a:ext cx="87363" cy="6734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0" name="Rectangle 2069">
              <a:extLst>
                <a:ext uri="{FF2B5EF4-FFF2-40B4-BE49-F238E27FC236}">
                  <a16:creationId xmlns:a16="http://schemas.microsoft.com/office/drawing/2014/main" id="{48F4FEDC-6D80-458C-A665-075D9B9500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59341" y="823811"/>
              <a:ext cx="195855" cy="6734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72" name="Rectangle 2071">
            <a:extLst>
              <a:ext uri="{FF2B5EF4-FFF2-40B4-BE49-F238E27FC236}">
                <a16:creationId xmlns:a16="http://schemas.microsoft.com/office/drawing/2014/main" id="{3873B707-463F-40B0-8227-E8CC6C67EB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665085" y="2123821"/>
            <a:ext cx="4975066" cy="2743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CC969F0-EEA6-B056-B23A-B593E40CD3E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0719" y="2330505"/>
            <a:ext cx="5278066" cy="3979585"/>
          </a:xfrm>
        </p:spPr>
        <p:txBody>
          <a:bodyPr anchor="ctr">
            <a:normAutofit/>
          </a:bodyPr>
          <a:lstStyle/>
          <a:p>
            <a:r>
              <a:rPr lang="fr-CA" sz="2000" dirty="0"/>
              <a:t>Parties </a:t>
            </a:r>
            <a:r>
              <a:rPr lang="fr-CA" sz="2000" dirty="0" err="1"/>
              <a:t>agreed</a:t>
            </a:r>
            <a:r>
              <a:rPr lang="fr-CA" sz="2000" dirty="0"/>
              <a:t> to the </a:t>
            </a:r>
            <a:r>
              <a:rPr lang="fr-CA" sz="2000" dirty="0" err="1"/>
              <a:t>following</a:t>
            </a:r>
            <a:r>
              <a:rPr lang="fr-CA" sz="2000" dirty="0"/>
              <a:t>:</a:t>
            </a:r>
          </a:p>
          <a:p>
            <a:pPr lvl="1"/>
            <a:r>
              <a:rPr lang="fr-CA" sz="2000" dirty="0"/>
              <a:t>LPFN </a:t>
            </a:r>
            <a:r>
              <a:rPr lang="fr-CA" sz="2000" dirty="0" err="1"/>
              <a:t>would</a:t>
            </a:r>
            <a:r>
              <a:rPr lang="fr-CA" sz="2000" dirty="0"/>
              <a:t> </a:t>
            </a:r>
            <a:r>
              <a:rPr lang="fr-CA" sz="2000" dirty="0" err="1"/>
              <a:t>allow</a:t>
            </a:r>
            <a:r>
              <a:rPr lang="fr-CA" sz="2000" dirty="0"/>
              <a:t> </a:t>
            </a:r>
            <a:r>
              <a:rPr lang="fr-CA" sz="2000" dirty="0" err="1"/>
              <a:t>Vior</a:t>
            </a:r>
            <a:r>
              <a:rPr lang="fr-CA" sz="2000" dirty="0"/>
              <a:t> to </a:t>
            </a:r>
            <a:r>
              <a:rPr lang="fr-CA" sz="2000" dirty="0" err="1"/>
              <a:t>initiate</a:t>
            </a:r>
            <a:r>
              <a:rPr lang="fr-CA" sz="2000" dirty="0"/>
              <a:t> exploration </a:t>
            </a:r>
            <a:r>
              <a:rPr lang="fr-CA" sz="2000" dirty="0" err="1"/>
              <a:t>work</a:t>
            </a:r>
            <a:endParaRPr lang="fr-CA" sz="2000" i="1" dirty="0"/>
          </a:p>
          <a:p>
            <a:pPr lvl="1"/>
            <a:r>
              <a:rPr lang="fr-CA" sz="2000" i="1" dirty="0"/>
              <a:t>In exchange:</a:t>
            </a:r>
          </a:p>
          <a:p>
            <a:pPr lvl="2"/>
            <a:r>
              <a:rPr lang="fr-CA" dirty="0" err="1"/>
              <a:t>Vior</a:t>
            </a:r>
            <a:r>
              <a:rPr lang="fr-CA" dirty="0"/>
              <a:t> </a:t>
            </a:r>
            <a:r>
              <a:rPr lang="fr-CA" dirty="0" err="1"/>
              <a:t>would</a:t>
            </a:r>
            <a:r>
              <a:rPr lang="fr-CA" dirty="0"/>
              <a:t> </a:t>
            </a:r>
            <a:r>
              <a:rPr lang="fr-CA" dirty="0" err="1"/>
              <a:t>allocate</a:t>
            </a:r>
            <a:r>
              <a:rPr lang="fr-CA" dirty="0"/>
              <a:t> an </a:t>
            </a:r>
            <a:r>
              <a:rPr lang="fr-CA" dirty="0" err="1"/>
              <a:t>additional</a:t>
            </a:r>
            <a:r>
              <a:rPr lang="fr-CA" dirty="0"/>
              <a:t> </a:t>
            </a:r>
            <a:r>
              <a:rPr lang="fr-CA" dirty="0" err="1"/>
              <a:t>drilling</a:t>
            </a:r>
            <a:r>
              <a:rPr lang="fr-CA" dirty="0"/>
              <a:t> </a:t>
            </a:r>
            <a:r>
              <a:rPr lang="fr-CA" dirty="0" err="1"/>
              <a:t>contract</a:t>
            </a:r>
            <a:r>
              <a:rPr lang="fr-CA" dirty="0"/>
              <a:t> to </a:t>
            </a:r>
            <a:r>
              <a:rPr lang="fr-CA" dirty="0" err="1"/>
              <a:t>LPFN’s</a:t>
            </a:r>
            <a:r>
              <a:rPr lang="fr-CA" dirty="0"/>
              <a:t> </a:t>
            </a:r>
            <a:r>
              <a:rPr lang="fr-CA" dirty="0" err="1"/>
              <a:t>drilling</a:t>
            </a:r>
            <a:r>
              <a:rPr lang="fr-CA" dirty="0"/>
              <a:t> </a:t>
            </a:r>
            <a:r>
              <a:rPr lang="fr-CA" dirty="0" err="1"/>
              <a:t>company</a:t>
            </a:r>
            <a:r>
              <a:rPr lang="fr-CA" dirty="0"/>
              <a:t> of </a:t>
            </a:r>
            <a:r>
              <a:rPr lang="fr-CA" dirty="0" err="1"/>
              <a:t>its</a:t>
            </a:r>
            <a:r>
              <a:rPr lang="fr-CA" dirty="0"/>
              <a:t> </a:t>
            </a:r>
            <a:r>
              <a:rPr lang="fr-CA" dirty="0" err="1"/>
              <a:t>choice</a:t>
            </a:r>
            <a:r>
              <a:rPr lang="fr-CA" dirty="0"/>
              <a:t> (partnership </a:t>
            </a:r>
            <a:r>
              <a:rPr lang="fr-CA" dirty="0" err="1"/>
              <a:t>with</a:t>
            </a:r>
            <a:r>
              <a:rPr lang="fr-CA" dirty="0"/>
              <a:t> RJLL)</a:t>
            </a:r>
          </a:p>
          <a:p>
            <a:pPr lvl="2"/>
            <a:r>
              <a:rPr lang="fr-CA" dirty="0"/>
              <a:t>Parties </a:t>
            </a:r>
            <a:r>
              <a:rPr lang="fr-CA" dirty="0" err="1"/>
              <a:t>would</a:t>
            </a:r>
            <a:r>
              <a:rPr lang="fr-CA" dirty="0"/>
              <a:t> </a:t>
            </a:r>
            <a:r>
              <a:rPr lang="fr-CA" dirty="0" err="1"/>
              <a:t>negotiate</a:t>
            </a:r>
            <a:r>
              <a:rPr lang="fr-CA" dirty="0"/>
              <a:t> an Exploration Agreement</a:t>
            </a:r>
          </a:p>
        </p:txBody>
      </p:sp>
      <p:sp>
        <p:nvSpPr>
          <p:cNvPr id="2074" name="Rectangle 2073">
            <a:extLst>
              <a:ext uri="{FF2B5EF4-FFF2-40B4-BE49-F238E27FC236}">
                <a16:creationId xmlns:a16="http://schemas.microsoft.com/office/drawing/2014/main" id="{C13237C8-E62C-4F0D-A318-BD6FB6C2D1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697670" y="0"/>
            <a:ext cx="149433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6" name="Rectangle 2075">
            <a:extLst>
              <a:ext uri="{FF2B5EF4-FFF2-40B4-BE49-F238E27FC236}">
                <a16:creationId xmlns:a16="http://schemas.microsoft.com/office/drawing/2014/main" id="{19C9EAEA-39D0-4B0E-A0EB-51E7B26740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49687" y="357447"/>
            <a:ext cx="4845488" cy="292358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 descr="RJLL Drilling - CDDA">
            <a:extLst>
              <a:ext uri="{FF2B5EF4-FFF2-40B4-BE49-F238E27FC236}">
                <a16:creationId xmlns:a16="http://schemas.microsoft.com/office/drawing/2014/main" id="{EAD58003-BA79-B87E-FC79-29CC7DB6ED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083423" y="713328"/>
            <a:ext cx="4397433" cy="22558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78" name="Rectangle 2077">
            <a:extLst>
              <a:ext uri="{FF2B5EF4-FFF2-40B4-BE49-F238E27FC236}">
                <a16:creationId xmlns:a16="http://schemas.microsoft.com/office/drawing/2014/main" id="{8CB5D2D7-DF65-4E86-BFBA-FFB9B5ACEB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49687" y="3505479"/>
            <a:ext cx="4845488" cy="292358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2" name="Picture 4" descr="Projet Horne 5 : la Première Nation de Long Point salue le rapport du BAPE  | Radio-Canada">
            <a:extLst>
              <a:ext uri="{FF2B5EF4-FFF2-40B4-BE49-F238E27FC236}">
                <a16:creationId xmlns:a16="http://schemas.microsoft.com/office/drawing/2014/main" id="{8D16AAA3-1E1C-82BA-95A3-19426E2DA6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083423" y="3731018"/>
            <a:ext cx="4395569" cy="2472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53160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156" name="Rectangle 5155">
            <a:extLst>
              <a:ext uri="{FF2B5EF4-FFF2-40B4-BE49-F238E27FC236}">
                <a16:creationId xmlns:a16="http://schemas.microsoft.com/office/drawing/2014/main" id="{B87C619C-EBAB-488E-96B9-153AA4C9B4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57" name="Freeform: Shape 5156">
            <a:extLst>
              <a:ext uri="{FF2B5EF4-FFF2-40B4-BE49-F238E27FC236}">
                <a16:creationId xmlns:a16="http://schemas.microsoft.com/office/drawing/2014/main" id="{130DA1C1-36FD-41D8-9826-EE797BF39B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7453312" cy="6858000"/>
          </a:xfrm>
          <a:custGeom>
            <a:avLst/>
            <a:gdLst>
              <a:gd name="connsiteX0" fmla="*/ 0 w 7433452"/>
              <a:gd name="connsiteY0" fmla="*/ 0 h 6858000"/>
              <a:gd name="connsiteX1" fmla="*/ 1592736 w 7433452"/>
              <a:gd name="connsiteY1" fmla="*/ 0 h 6858000"/>
              <a:gd name="connsiteX2" fmla="*/ 2171700 w 7433452"/>
              <a:gd name="connsiteY2" fmla="*/ 0 h 6858000"/>
              <a:gd name="connsiteX3" fmla="*/ 2762696 w 7433452"/>
              <a:gd name="connsiteY3" fmla="*/ 0 h 6858000"/>
              <a:gd name="connsiteX4" fmla="*/ 2829254 w 7433452"/>
              <a:gd name="connsiteY4" fmla="*/ 0 h 6858000"/>
              <a:gd name="connsiteX5" fmla="*/ 7415310 w 7433452"/>
              <a:gd name="connsiteY5" fmla="*/ 0 h 6858000"/>
              <a:gd name="connsiteX6" fmla="*/ 7405703 w 7433452"/>
              <a:gd name="connsiteY6" fmla="*/ 94814 h 6858000"/>
              <a:gd name="connsiteX7" fmla="*/ 7410754 w 7433452"/>
              <a:gd name="connsiteY7" fmla="*/ 421796 h 6858000"/>
              <a:gd name="connsiteX8" fmla="*/ 7414688 w 7433452"/>
              <a:gd name="connsiteY8" fmla="*/ 812192 h 6858000"/>
              <a:gd name="connsiteX9" fmla="*/ 7395017 w 7433452"/>
              <a:gd name="connsiteY9" fmla="*/ 1113642 h 6858000"/>
              <a:gd name="connsiteX10" fmla="*/ 7422810 w 7433452"/>
              <a:gd name="connsiteY10" fmla="*/ 1796708 h 6858000"/>
              <a:gd name="connsiteX11" fmla="*/ 7421161 w 7433452"/>
              <a:gd name="connsiteY11" fmla="*/ 2327333 h 6858000"/>
              <a:gd name="connsiteX12" fmla="*/ 7412023 w 7433452"/>
              <a:gd name="connsiteY12" fmla="*/ 2784280 h 6858000"/>
              <a:gd name="connsiteX13" fmla="*/ 7417480 w 7433452"/>
              <a:gd name="connsiteY13" fmla="*/ 2985458 h 6858000"/>
              <a:gd name="connsiteX14" fmla="*/ 7403774 w 7433452"/>
              <a:gd name="connsiteY14" fmla="*/ 3531096 h 6858000"/>
              <a:gd name="connsiteX15" fmla="*/ 7414307 w 7433452"/>
              <a:gd name="connsiteY15" fmla="*/ 4336830 h 6858000"/>
              <a:gd name="connsiteX16" fmla="*/ 7413419 w 7433452"/>
              <a:gd name="connsiteY16" fmla="*/ 5026893 h 6858000"/>
              <a:gd name="connsiteX17" fmla="*/ 7417734 w 7433452"/>
              <a:gd name="connsiteY17" fmla="*/ 5252632 h 6858000"/>
              <a:gd name="connsiteX18" fmla="*/ 7417734 w 7433452"/>
              <a:gd name="connsiteY18" fmla="*/ 5466282 h 6858000"/>
              <a:gd name="connsiteX19" fmla="*/ 7379659 w 7433452"/>
              <a:gd name="connsiteY19" fmla="*/ 6121225 h 6858000"/>
              <a:gd name="connsiteX20" fmla="*/ 7395115 w 7433452"/>
              <a:gd name="connsiteY20" fmla="*/ 6708907 h 6858000"/>
              <a:gd name="connsiteX21" fmla="*/ 7412408 w 7433452"/>
              <a:gd name="connsiteY21" fmla="*/ 6858000 h 6858000"/>
              <a:gd name="connsiteX22" fmla="*/ 2829254 w 7433452"/>
              <a:gd name="connsiteY22" fmla="*/ 6858000 h 6858000"/>
              <a:gd name="connsiteX23" fmla="*/ 2762696 w 7433452"/>
              <a:gd name="connsiteY23" fmla="*/ 6858000 h 6858000"/>
              <a:gd name="connsiteX24" fmla="*/ 2171700 w 7433452"/>
              <a:gd name="connsiteY24" fmla="*/ 6858000 h 6858000"/>
              <a:gd name="connsiteX25" fmla="*/ 1592736 w 7433452"/>
              <a:gd name="connsiteY25" fmla="*/ 6858000 h 6858000"/>
              <a:gd name="connsiteX26" fmla="*/ 0 w 7433452"/>
              <a:gd name="connsiteY2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433452" h="6858000">
                <a:moveTo>
                  <a:pt x="0" y="0"/>
                </a:moveTo>
                <a:lnTo>
                  <a:pt x="1592736" y="0"/>
                </a:lnTo>
                <a:lnTo>
                  <a:pt x="2171700" y="0"/>
                </a:lnTo>
                <a:lnTo>
                  <a:pt x="2762696" y="0"/>
                </a:lnTo>
                <a:lnTo>
                  <a:pt x="2829254" y="0"/>
                </a:lnTo>
                <a:lnTo>
                  <a:pt x="7415310" y="0"/>
                </a:lnTo>
                <a:lnTo>
                  <a:pt x="7405703" y="94814"/>
                </a:lnTo>
                <a:cubicBezTo>
                  <a:pt x="7398856" y="203629"/>
                  <a:pt x="7403520" y="312712"/>
                  <a:pt x="7410754" y="421796"/>
                </a:cubicBezTo>
                <a:cubicBezTo>
                  <a:pt x="7421580" y="551656"/>
                  <a:pt x="7422900" y="682144"/>
                  <a:pt x="7414688" y="812192"/>
                </a:cubicBezTo>
                <a:cubicBezTo>
                  <a:pt x="7406693" y="912591"/>
                  <a:pt x="7397682" y="1012988"/>
                  <a:pt x="7395017" y="1113642"/>
                </a:cubicBezTo>
                <a:cubicBezTo>
                  <a:pt x="7388670" y="1342689"/>
                  <a:pt x="7407708" y="1569316"/>
                  <a:pt x="7422810" y="1796708"/>
                </a:cubicBezTo>
                <a:cubicBezTo>
                  <a:pt x="7434487" y="1973710"/>
                  <a:pt x="7439944" y="2150457"/>
                  <a:pt x="7421161" y="2327333"/>
                </a:cubicBezTo>
                <a:cubicBezTo>
                  <a:pt x="7405170" y="2479266"/>
                  <a:pt x="7396793" y="2631453"/>
                  <a:pt x="7412023" y="2784280"/>
                </a:cubicBezTo>
                <a:cubicBezTo>
                  <a:pt x="7418749" y="2851085"/>
                  <a:pt x="7425984" y="2918653"/>
                  <a:pt x="7417480" y="2985458"/>
                </a:cubicBezTo>
                <a:cubicBezTo>
                  <a:pt x="7394508" y="3167039"/>
                  <a:pt x="7398063" y="3349132"/>
                  <a:pt x="7403774" y="3531096"/>
                </a:cubicBezTo>
                <a:cubicBezTo>
                  <a:pt x="7412277" y="3799715"/>
                  <a:pt x="7426364" y="4067954"/>
                  <a:pt x="7414307" y="4336830"/>
                </a:cubicBezTo>
                <a:cubicBezTo>
                  <a:pt x="7404027" y="4566639"/>
                  <a:pt x="7420653" y="4796831"/>
                  <a:pt x="7413419" y="5026893"/>
                </a:cubicBezTo>
                <a:cubicBezTo>
                  <a:pt x="7410982" y="5102162"/>
                  <a:pt x="7412429" y="5177504"/>
                  <a:pt x="7417734" y="5252632"/>
                </a:cubicBezTo>
                <a:cubicBezTo>
                  <a:pt x="7424271" y="5323700"/>
                  <a:pt x="7424271" y="5395213"/>
                  <a:pt x="7417734" y="5466282"/>
                </a:cubicBezTo>
                <a:cubicBezTo>
                  <a:pt x="7393239" y="5683875"/>
                  <a:pt x="7383214" y="5902486"/>
                  <a:pt x="7379659" y="6121225"/>
                </a:cubicBezTo>
                <a:cubicBezTo>
                  <a:pt x="7376423" y="6317442"/>
                  <a:pt x="7378041" y="6513586"/>
                  <a:pt x="7395115" y="6708907"/>
                </a:cubicBezTo>
                <a:lnTo>
                  <a:pt x="7412408" y="6858000"/>
                </a:lnTo>
                <a:lnTo>
                  <a:pt x="2829254" y="6858000"/>
                </a:lnTo>
                <a:lnTo>
                  <a:pt x="2762696" y="6858000"/>
                </a:lnTo>
                <a:lnTo>
                  <a:pt x="2171700" y="6858000"/>
                </a:lnTo>
                <a:lnTo>
                  <a:pt x="1592736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AB01902-11F9-FCB7-1257-4FC139839D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84632"/>
            <a:ext cx="6081713" cy="356616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6100">
                <a:solidFill>
                  <a:srgbClr val="FFFFFF"/>
                </a:solidFill>
              </a:rPr>
              <a:t>Key components of the Exploration Agreement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F22720-5BD5-3105-F7E2-00A4DA37758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4480560"/>
            <a:ext cx="6081713" cy="1572768"/>
          </a:xfrm>
        </p:spPr>
        <p:txBody>
          <a:bodyPr vert="horz" lIns="91440" tIns="45720" rIns="91440" bIns="45720" rtlCol="0">
            <a:normAutofit/>
          </a:bodyPr>
          <a:lstStyle/>
          <a:p>
            <a:pPr marL="0" indent="0">
              <a:buNone/>
            </a:pPr>
            <a:r>
              <a:rPr lang="en-US" sz="2400" b="1">
                <a:solidFill>
                  <a:srgbClr val="FFFFFF"/>
                </a:solidFill>
              </a:rPr>
              <a:t>Parties:</a:t>
            </a:r>
          </a:p>
        </p:txBody>
      </p:sp>
      <p:pic>
        <p:nvPicPr>
          <p:cNvPr id="5124" name="Picture 4" descr="VIOR ANNONCE UNE MISE À JOUR CORPORATIVE">
            <a:extLst>
              <a:ext uri="{FF2B5EF4-FFF2-40B4-BE49-F238E27FC236}">
                <a16:creationId xmlns:a16="http://schemas.microsoft.com/office/drawing/2014/main" id="{AC2E91D4-BB91-07B2-7A04-3976185C39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907654" y="708111"/>
            <a:ext cx="3931920" cy="20547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55" name="sketch line">
            <a:extLst>
              <a:ext uri="{FF2B5EF4-FFF2-40B4-BE49-F238E27FC236}">
                <a16:creationId xmlns:a16="http://schemas.microsoft.com/office/drawing/2014/main" id="{35BC54F7-1315-4D6C-9420-A5BF0CDDBC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5475" y="4252192"/>
            <a:ext cx="4056549" cy="18288"/>
          </a:xfrm>
          <a:custGeom>
            <a:avLst/>
            <a:gdLst>
              <a:gd name="connsiteX0" fmla="*/ 0 w 4056549"/>
              <a:gd name="connsiteY0" fmla="*/ 0 h 18288"/>
              <a:gd name="connsiteX1" fmla="*/ 676092 w 4056549"/>
              <a:gd name="connsiteY1" fmla="*/ 0 h 18288"/>
              <a:gd name="connsiteX2" fmla="*/ 1271052 w 4056549"/>
              <a:gd name="connsiteY2" fmla="*/ 0 h 18288"/>
              <a:gd name="connsiteX3" fmla="*/ 1947144 w 4056549"/>
              <a:gd name="connsiteY3" fmla="*/ 0 h 18288"/>
              <a:gd name="connsiteX4" fmla="*/ 2501539 w 4056549"/>
              <a:gd name="connsiteY4" fmla="*/ 0 h 18288"/>
              <a:gd name="connsiteX5" fmla="*/ 3137065 w 4056549"/>
              <a:gd name="connsiteY5" fmla="*/ 0 h 18288"/>
              <a:gd name="connsiteX6" fmla="*/ 4056549 w 4056549"/>
              <a:gd name="connsiteY6" fmla="*/ 0 h 18288"/>
              <a:gd name="connsiteX7" fmla="*/ 4056549 w 4056549"/>
              <a:gd name="connsiteY7" fmla="*/ 18288 h 18288"/>
              <a:gd name="connsiteX8" fmla="*/ 3380458 w 4056549"/>
              <a:gd name="connsiteY8" fmla="*/ 18288 h 18288"/>
              <a:gd name="connsiteX9" fmla="*/ 2663801 w 4056549"/>
              <a:gd name="connsiteY9" fmla="*/ 18288 h 18288"/>
              <a:gd name="connsiteX10" fmla="*/ 2068840 w 4056549"/>
              <a:gd name="connsiteY10" fmla="*/ 18288 h 18288"/>
              <a:gd name="connsiteX11" fmla="*/ 1311618 w 4056549"/>
              <a:gd name="connsiteY11" fmla="*/ 18288 h 18288"/>
              <a:gd name="connsiteX12" fmla="*/ 716657 w 4056549"/>
              <a:gd name="connsiteY12" fmla="*/ 18288 h 18288"/>
              <a:gd name="connsiteX13" fmla="*/ 0 w 4056549"/>
              <a:gd name="connsiteY13" fmla="*/ 18288 h 18288"/>
              <a:gd name="connsiteX14" fmla="*/ 0 w 4056549"/>
              <a:gd name="connsiteY14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56549" h="18288" fill="none" extrusionOk="0">
                <a:moveTo>
                  <a:pt x="0" y="0"/>
                </a:moveTo>
                <a:cubicBezTo>
                  <a:pt x="324395" y="-12272"/>
                  <a:pt x="437185" y="20747"/>
                  <a:pt x="676092" y="0"/>
                </a:cubicBezTo>
                <a:cubicBezTo>
                  <a:pt x="914999" y="-20747"/>
                  <a:pt x="980886" y="20074"/>
                  <a:pt x="1271052" y="0"/>
                </a:cubicBezTo>
                <a:cubicBezTo>
                  <a:pt x="1561218" y="-20074"/>
                  <a:pt x="1609815" y="19965"/>
                  <a:pt x="1947144" y="0"/>
                </a:cubicBezTo>
                <a:cubicBezTo>
                  <a:pt x="2284473" y="-19965"/>
                  <a:pt x="2317816" y="-23682"/>
                  <a:pt x="2501539" y="0"/>
                </a:cubicBezTo>
                <a:cubicBezTo>
                  <a:pt x="2685262" y="23682"/>
                  <a:pt x="2879461" y="12712"/>
                  <a:pt x="3137065" y="0"/>
                </a:cubicBezTo>
                <a:cubicBezTo>
                  <a:pt x="3394669" y="-12712"/>
                  <a:pt x="3618306" y="-41742"/>
                  <a:pt x="4056549" y="0"/>
                </a:cubicBezTo>
                <a:cubicBezTo>
                  <a:pt x="4056201" y="6465"/>
                  <a:pt x="4056979" y="10922"/>
                  <a:pt x="4056549" y="18288"/>
                </a:cubicBezTo>
                <a:cubicBezTo>
                  <a:pt x="3807729" y="-7540"/>
                  <a:pt x="3536237" y="12619"/>
                  <a:pt x="3380458" y="18288"/>
                </a:cubicBezTo>
                <a:cubicBezTo>
                  <a:pt x="3224679" y="23957"/>
                  <a:pt x="2967497" y="23368"/>
                  <a:pt x="2663801" y="18288"/>
                </a:cubicBezTo>
                <a:cubicBezTo>
                  <a:pt x="2360105" y="13208"/>
                  <a:pt x="2359716" y="-8821"/>
                  <a:pt x="2068840" y="18288"/>
                </a:cubicBezTo>
                <a:cubicBezTo>
                  <a:pt x="1777964" y="45397"/>
                  <a:pt x="1641909" y="31681"/>
                  <a:pt x="1311618" y="18288"/>
                </a:cubicBezTo>
                <a:cubicBezTo>
                  <a:pt x="981327" y="4895"/>
                  <a:pt x="990410" y="11155"/>
                  <a:pt x="716657" y="18288"/>
                </a:cubicBezTo>
                <a:cubicBezTo>
                  <a:pt x="442904" y="25421"/>
                  <a:pt x="330722" y="13665"/>
                  <a:pt x="0" y="18288"/>
                </a:cubicBezTo>
                <a:cubicBezTo>
                  <a:pt x="75" y="12069"/>
                  <a:pt x="515" y="5650"/>
                  <a:pt x="0" y="0"/>
                </a:cubicBezTo>
                <a:close/>
              </a:path>
              <a:path w="4056549" h="18288" stroke="0" extrusionOk="0">
                <a:moveTo>
                  <a:pt x="0" y="0"/>
                </a:moveTo>
                <a:cubicBezTo>
                  <a:pt x="175099" y="13469"/>
                  <a:pt x="459673" y="14529"/>
                  <a:pt x="594961" y="0"/>
                </a:cubicBezTo>
                <a:cubicBezTo>
                  <a:pt x="730249" y="-14529"/>
                  <a:pt x="873178" y="22015"/>
                  <a:pt x="1149356" y="0"/>
                </a:cubicBezTo>
                <a:cubicBezTo>
                  <a:pt x="1425534" y="-22015"/>
                  <a:pt x="1498871" y="-21513"/>
                  <a:pt x="1744316" y="0"/>
                </a:cubicBezTo>
                <a:cubicBezTo>
                  <a:pt x="1989761" y="21513"/>
                  <a:pt x="2112991" y="-46"/>
                  <a:pt x="2420408" y="0"/>
                </a:cubicBezTo>
                <a:cubicBezTo>
                  <a:pt x="2727825" y="46"/>
                  <a:pt x="2880256" y="-10040"/>
                  <a:pt x="3137065" y="0"/>
                </a:cubicBezTo>
                <a:cubicBezTo>
                  <a:pt x="3393874" y="10040"/>
                  <a:pt x="3704325" y="-6685"/>
                  <a:pt x="4056549" y="0"/>
                </a:cubicBezTo>
                <a:cubicBezTo>
                  <a:pt x="4055732" y="6895"/>
                  <a:pt x="4055770" y="11206"/>
                  <a:pt x="4056549" y="18288"/>
                </a:cubicBezTo>
                <a:cubicBezTo>
                  <a:pt x="3812770" y="11959"/>
                  <a:pt x="3533996" y="-5717"/>
                  <a:pt x="3299327" y="18288"/>
                </a:cubicBezTo>
                <a:cubicBezTo>
                  <a:pt x="3064658" y="42293"/>
                  <a:pt x="2940381" y="24492"/>
                  <a:pt x="2744931" y="18288"/>
                </a:cubicBezTo>
                <a:cubicBezTo>
                  <a:pt x="2549481" y="12084"/>
                  <a:pt x="2252169" y="51841"/>
                  <a:pt x="1987709" y="18288"/>
                </a:cubicBezTo>
                <a:cubicBezTo>
                  <a:pt x="1723249" y="-15265"/>
                  <a:pt x="1438946" y="3423"/>
                  <a:pt x="1230487" y="18288"/>
                </a:cubicBezTo>
                <a:cubicBezTo>
                  <a:pt x="1022028" y="33153"/>
                  <a:pt x="795957" y="18596"/>
                  <a:pt x="676092" y="18288"/>
                </a:cubicBezTo>
                <a:cubicBezTo>
                  <a:pt x="556227" y="17980"/>
                  <a:pt x="334853" y="39451"/>
                  <a:pt x="0" y="18288"/>
                </a:cubicBezTo>
                <a:cubicBezTo>
                  <a:pt x="95" y="14343"/>
                  <a:pt x="742" y="6860"/>
                  <a:pt x="0" y="0"/>
                </a:cubicBezTo>
                <a:close/>
              </a:path>
            </a:pathLst>
          </a:custGeom>
          <a:solidFill>
            <a:srgbClr val="FFFFFF"/>
          </a:solidFill>
          <a:ln w="41275" cap="rnd">
            <a:solidFill>
              <a:srgbClr val="FFFFFF"/>
            </a:solidFill>
            <a:round/>
            <a:extLst>
              <a:ext uri="{C807C97D-BFC1-408E-A445-0C87EB9F89A2}">
                <ask:lineSketchStyleProps xmlns:ask="http://schemas.microsoft.com/office/drawing/2018/sketchyshapes" sd="2727557108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33FF86E-8834-041E-4166-D8FCD2FC50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07654" y="4167095"/>
            <a:ext cx="3931920" cy="14744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911673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BC16B08-DB4F-517D-F4BE-31E93792A4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36" name="Rectangle 3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9D4465D-5DBC-834F-2494-17609DF9DA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fr-CA" sz="4000"/>
              <a:t>Key components of the Exploration Agreement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9B545B8-755A-E842-8036-62447642034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fr-CA" sz="2000" b="1" u="sng" dirty="0" err="1">
                <a:solidFill>
                  <a:schemeClr val="tx1">
                    <a:alpha val="55000"/>
                  </a:schemeClr>
                </a:solidFill>
              </a:rPr>
              <a:t>Guiding</a:t>
            </a:r>
            <a:r>
              <a:rPr lang="fr-CA" sz="2000" b="1" u="sng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fr-CA" sz="2000" b="1" u="sng" dirty="0" err="1">
                <a:solidFill>
                  <a:schemeClr val="tx1">
                    <a:alpha val="55000"/>
                  </a:schemeClr>
                </a:solidFill>
              </a:rPr>
              <a:t>principles</a:t>
            </a:r>
            <a:r>
              <a:rPr lang="fr-CA" sz="2000" b="1" u="sng" dirty="0">
                <a:solidFill>
                  <a:schemeClr val="tx1">
                    <a:alpha val="55000"/>
                  </a:schemeClr>
                </a:solidFill>
              </a:rPr>
              <a:t>:</a:t>
            </a:r>
          </a:p>
          <a:p>
            <a:pPr marL="457200" lvl="1" indent="0">
              <a:buNone/>
            </a:pPr>
            <a:r>
              <a:rPr lang="fr-CA" sz="2000" b="1" i="1" dirty="0">
                <a:solidFill>
                  <a:schemeClr val="tx1">
                    <a:alpha val="55000"/>
                  </a:schemeClr>
                </a:solidFill>
                <a:effectLst/>
                <a:ea typeface="Tahoma" panose="020B0604030504040204" pitchFamily="34" charset="0"/>
              </a:rPr>
              <a:t>The Parties :</a:t>
            </a:r>
            <a:endParaRPr lang="fr-CA" sz="2000" b="1" i="1" dirty="0">
              <a:solidFill>
                <a:schemeClr val="tx1">
                  <a:alpha val="55000"/>
                </a:schemeClr>
              </a:solidFill>
              <a:effectLst/>
              <a:ea typeface="Times New Roman" panose="02020603050405020304" pitchFamily="18" charset="0"/>
            </a:endParaRPr>
          </a:p>
          <a:p>
            <a:pPr marL="914400" lvl="2" indent="0">
              <a:buNone/>
            </a:pPr>
            <a:r>
              <a:rPr lang="en-US" i="1" dirty="0">
                <a:solidFill>
                  <a:schemeClr val="tx1">
                    <a:alpha val="55000"/>
                  </a:schemeClr>
                </a:solidFill>
              </a:rPr>
              <a:t>(…)</a:t>
            </a:r>
          </a:p>
          <a:p>
            <a:pPr marL="914400" lvl="2" indent="0">
              <a:buNone/>
            </a:pPr>
            <a:r>
              <a:rPr lang="en-US" i="1" dirty="0">
                <a:solidFill>
                  <a:schemeClr val="tx1">
                    <a:alpha val="55000"/>
                  </a:schemeClr>
                </a:solidFill>
              </a:rPr>
              <a:t>(b) Agree to recognize and work in accordance with the Seven Grandfather Teachings and build a relationship based on these teachings.</a:t>
            </a:r>
            <a:endParaRPr lang="fr-CA" i="1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fr-CA" sz="2000" b="1" u="sng" dirty="0" err="1">
                <a:solidFill>
                  <a:schemeClr val="tx1">
                    <a:alpha val="55000"/>
                  </a:schemeClr>
                </a:solidFill>
              </a:rPr>
              <a:t>Traditional</a:t>
            </a:r>
            <a:r>
              <a:rPr lang="fr-CA" sz="2000" b="1" u="sng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fr-CA" sz="2000" b="1" u="sng" dirty="0" err="1">
                <a:solidFill>
                  <a:schemeClr val="tx1">
                    <a:alpha val="55000"/>
                  </a:schemeClr>
                </a:solidFill>
              </a:rPr>
              <a:t>Ecological</a:t>
            </a:r>
            <a:r>
              <a:rPr lang="fr-CA" sz="2000" b="1" u="sng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fr-CA" sz="2000" b="1" u="sng" dirty="0" err="1">
                <a:solidFill>
                  <a:schemeClr val="tx1">
                    <a:alpha val="55000"/>
                  </a:schemeClr>
                </a:solidFill>
              </a:rPr>
              <a:t>Knowledge</a:t>
            </a:r>
            <a:endParaRPr lang="fr-CA" sz="2000" b="1" u="sng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fr-CA" sz="2000" b="1" u="sng" dirty="0">
                <a:solidFill>
                  <a:schemeClr val="tx1">
                    <a:alpha val="55000"/>
                  </a:schemeClr>
                </a:solidFill>
              </a:rPr>
              <a:t>Consultation Protocol</a:t>
            </a:r>
            <a:endParaRPr lang="en-US" sz="2000" b="1" u="sng" dirty="0">
              <a:solidFill>
                <a:schemeClr val="tx1">
                  <a:alpha val="55000"/>
                </a:schemeClr>
              </a:solidFill>
            </a:endParaRPr>
          </a:p>
          <a:p>
            <a:pPr marL="0" indent="0">
              <a:buNone/>
            </a:pPr>
            <a:endParaRPr lang="fr-CA" sz="20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817309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Red Orange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E84C22"/>
      </a:accent1>
      <a:accent2>
        <a:srgbClr val="FFBD47"/>
      </a:accent2>
      <a:accent3>
        <a:srgbClr val="B64926"/>
      </a:accent3>
      <a:accent4>
        <a:srgbClr val="FF8427"/>
      </a:accent4>
      <a:accent5>
        <a:srgbClr val="CC9900"/>
      </a:accent5>
      <a:accent6>
        <a:srgbClr val="B22600"/>
      </a:accent6>
      <a:hlink>
        <a:srgbClr val="CC9900"/>
      </a:hlink>
      <a:folHlink>
        <a:srgbClr val="666699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TM03457444[[fn=Basis]]</Template>
  <TotalTime>1897</TotalTime>
  <Words>1167</Words>
  <Application>Microsoft Office PowerPoint</Application>
  <PresentationFormat>Widescreen</PresentationFormat>
  <Paragraphs>144</Paragraphs>
  <Slides>22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9" baseType="lpstr">
      <vt:lpstr>Aptos</vt:lpstr>
      <vt:lpstr>Aptos Display</vt:lpstr>
      <vt:lpstr>Arial</vt:lpstr>
      <vt:lpstr>Calibri</vt:lpstr>
      <vt:lpstr>Tahoma</vt:lpstr>
      <vt:lpstr>Times New Roman</vt:lpstr>
      <vt:lpstr>Office Theme</vt:lpstr>
      <vt:lpstr>Mining Exploration Agreement</vt:lpstr>
      <vt:lpstr>Agenda</vt:lpstr>
      <vt:lpstr>What are Exploration Agreements?</vt:lpstr>
      <vt:lpstr>Why negotiate Exploration Agreements?</vt:lpstr>
      <vt:lpstr>What does an Exploration Agreement mean to LPFN?</vt:lpstr>
      <vt:lpstr>Context leading to the negotiation of the Exploration Agreement with Vior</vt:lpstr>
      <vt:lpstr>Context leading to the negotiation of the Exploration Agreement with Vior</vt:lpstr>
      <vt:lpstr>Key components of the Exploration Agreement</vt:lpstr>
      <vt:lpstr>Key components of the Exploration Agreement</vt:lpstr>
      <vt:lpstr>Key components of the Exploration Agreement</vt:lpstr>
      <vt:lpstr>Key components of the Exploration Agreement</vt:lpstr>
      <vt:lpstr>Key components of the Exploration Agreement</vt:lpstr>
      <vt:lpstr>Key components of the Exploration Agreement</vt:lpstr>
      <vt:lpstr>Questions?</vt:lpstr>
      <vt:lpstr>Tciman – Sustainable Development Limited Partnership</vt:lpstr>
      <vt:lpstr>Tciman – Sustainable Development Limited Partnership</vt:lpstr>
      <vt:lpstr>Questions?</vt:lpstr>
      <vt:lpstr>RJLL Partnership</vt:lpstr>
      <vt:lpstr>DRILLING PARTNERSHIP</vt:lpstr>
      <vt:lpstr>Questions?</vt:lpstr>
      <vt:lpstr>Meegwetc – Thank You</vt:lpstr>
      <vt:lpstr>For more information, please contact:</vt:lpstr>
    </vt:vector>
  </TitlesOfParts>
  <Company>Your Organization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Isabelle Simard</dc:creator>
  <cp:lastModifiedBy>Isabelle Simard</cp:lastModifiedBy>
  <cp:revision>11</cp:revision>
  <dcterms:created xsi:type="dcterms:W3CDTF">2025-04-20T13:29:36Z</dcterms:created>
  <dcterms:modified xsi:type="dcterms:W3CDTF">2025-04-23T00:04:20Z</dcterms:modified>
</cp:coreProperties>
</file>